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7"/>
  </p:notesMasterIdLst>
  <p:sldIdLst>
    <p:sldId id="256" r:id="rId2"/>
    <p:sldId id="271" r:id="rId3"/>
    <p:sldId id="257" r:id="rId4"/>
    <p:sldId id="265" r:id="rId5"/>
    <p:sldId id="264" r:id="rId6"/>
    <p:sldId id="267" r:id="rId7"/>
    <p:sldId id="275" r:id="rId8"/>
    <p:sldId id="278" r:id="rId9"/>
    <p:sldId id="277" r:id="rId10"/>
    <p:sldId id="276" r:id="rId11"/>
    <p:sldId id="269" r:id="rId12"/>
    <p:sldId id="268" r:id="rId13"/>
    <p:sldId id="270" r:id="rId14"/>
    <p:sldId id="279" r:id="rId15"/>
    <p:sldId id="263" r:id="rId1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Репина Анастасия Андреевна" initials="РАА" lastIdx="1" clrIdx="0">
    <p:extLst>
      <p:ext uri="{19B8F6BF-5375-455C-9EA6-DF929625EA0E}">
        <p15:presenceInfo xmlns:p15="http://schemas.microsoft.com/office/powerpoint/2012/main" userId="13671e06-fdb1-419c-81ba-18a105131c7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293955"/>
    <a:srgbClr val="C8EB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aj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59799"/>
  </p:normalViewPr>
  <p:slideViewPr>
    <p:cSldViewPr snapToGrid="0" snapToObjects="1">
      <p:cViewPr varScale="1">
        <p:scale>
          <a:sx n="42" d="100"/>
          <a:sy n="42" d="100"/>
        </p:scale>
        <p:origin x="304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5" name="Shape 115"/>
          <p:cNvSpPr>
            <a:spLocks noGrp="1" noRot="1" noChangeAspect="1"/>
          </p:cNvSpPr>
          <p:nvPr>
            <p:ph type="sldImg"/>
          </p:nvPr>
        </p:nvSpPr>
        <p:spPr>
          <a:xfrm>
            <a:off x="1143000" y="685800"/>
            <a:ext cx="4572000" cy="3429000"/>
          </a:xfrm>
          <a:prstGeom prst="rect">
            <a:avLst/>
          </a:prstGeom>
        </p:spPr>
        <p:txBody>
          <a:bodyPr/>
          <a:lstStyle/>
          <a:p>
            <a:endParaRPr/>
          </a:p>
        </p:txBody>
      </p:sp>
      <p:sp>
        <p:nvSpPr>
          <p:cNvPr id="116" name="Shape 11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2200" dirty="0">
                <a:effectLst/>
                <a:latin typeface="Helvetica Neue"/>
                <a:ea typeface="Helvetica Neue"/>
                <a:cs typeface="Helvetica Neue"/>
                <a:sym typeface="Helvetica Neue"/>
              </a:rPr>
              <a:t>По данным Flurry Analytics рынок мобильных приложений установил новый рекорд. </a:t>
            </a:r>
          </a:p>
          <a:p>
            <a:r>
              <a:rPr lang="ru-RU" sz="2200" dirty="0">
                <a:effectLst/>
                <a:latin typeface="Helvetica Neue"/>
                <a:ea typeface="Helvetica Neue"/>
                <a:cs typeface="Helvetica Neue"/>
                <a:sym typeface="Helvetica Neue"/>
              </a:rPr>
              <a:t>Спрос на приложения для путешествий, спорта, здоровья и фитнеса — наряду с мессенджерами и социальными приложениями - вырос на 54%</a:t>
            </a:r>
          </a:p>
          <a:p>
            <a:r>
              <a:rPr lang="ru-RU" sz="2200" dirty="0">
                <a:effectLst/>
                <a:latin typeface="Helvetica Neue"/>
                <a:ea typeface="Helvetica Neue"/>
                <a:cs typeface="Helvetica Neue"/>
                <a:sym typeface="Helvetica Neue"/>
              </a:rPr>
              <a:t>Существующие приложения активно развиваются, стараясь привлечь новых пользователей всеми возможными способами и завоевывая новые платформы.</a:t>
            </a:r>
          </a:p>
          <a:p>
            <a:r>
              <a:rPr lang="ru-RU" sz="2200" dirty="0">
                <a:effectLst/>
                <a:latin typeface="Helvetica Neue"/>
                <a:ea typeface="Helvetica Neue"/>
                <a:cs typeface="Helvetica Neue"/>
                <a:sym typeface="Helvetica Neue"/>
              </a:rPr>
              <a:t>В 21 веке область цифровой медицины больше не вызывает удивления и принимается скорее как данность. Многие рутинные задачи, связанные с мониторингом и контролем здоровья сегодня выполняются именно с использованием </a:t>
            </a:r>
            <a:r>
              <a:rPr lang="en-US" sz="2200" dirty="0">
                <a:effectLst/>
                <a:latin typeface="Helvetica Neue"/>
                <a:ea typeface="Helvetica Neue"/>
                <a:cs typeface="Helvetica Neue"/>
                <a:sym typeface="Helvetica Neue"/>
              </a:rPr>
              <a:t>IT. </a:t>
            </a:r>
          </a:p>
          <a:p>
            <a:r>
              <a:rPr lang="ru-RU" sz="2200" dirty="0">
                <a:effectLst/>
                <a:latin typeface="Helvetica Neue"/>
                <a:ea typeface="Helvetica Neue"/>
                <a:cs typeface="Helvetica Neue"/>
                <a:sym typeface="Helvetica Neue"/>
              </a:rPr>
              <a:t>Особенную популярность у пользователей завоевывают так называемые носимые устройства, под которыми понимаются различные часы, браслеты и прочие девайсы, имеющие </a:t>
            </a:r>
            <a:r>
              <a:rPr lang="ru-RU" sz="2200" dirty="0" err="1">
                <a:effectLst/>
                <a:latin typeface="Helvetica Neue"/>
                <a:ea typeface="Helvetica Neue"/>
                <a:cs typeface="Helvetica Neue"/>
                <a:sym typeface="Helvetica Neue"/>
              </a:rPr>
              <a:t>возоможность</a:t>
            </a:r>
            <a:r>
              <a:rPr lang="ru-RU" sz="2200" dirty="0">
                <a:effectLst/>
                <a:latin typeface="Helvetica Neue"/>
                <a:ea typeface="Helvetica Neue"/>
                <a:cs typeface="Helvetica Neue"/>
                <a:sym typeface="Helvetica Neue"/>
              </a:rPr>
              <a:t> с помощью датчиков считывать самочувствие.</a:t>
            </a:r>
          </a:p>
          <a:p>
            <a:r>
              <a:rPr lang="ru-RU" sz="2200" dirty="0">
                <a:effectLst/>
                <a:latin typeface="Helvetica Neue"/>
                <a:ea typeface="Helvetica Neue"/>
                <a:cs typeface="Helvetica Neue"/>
                <a:sym typeface="Helvetica Neue"/>
              </a:rPr>
              <a:t>Одной и наиболее интересных областей здоровья в области цифровой медицины является беременность и послеродовой период, поскольку включает в себя немало различных задач, параметров и характеристик, которые можно и нужно отслеживать.</a:t>
            </a:r>
          </a:p>
          <a:p>
            <a:r>
              <a:rPr lang="ru-RU" sz="2200" dirty="0">
                <a:effectLst/>
                <a:latin typeface="Helvetica Neue"/>
                <a:ea typeface="Helvetica Neue"/>
                <a:cs typeface="Helvetica Neue"/>
                <a:sym typeface="Helvetica Neue"/>
              </a:rPr>
              <a:t>Однако именно здесь мы сталкиваемся с проблемой, которая связанна с тем, что создавая приложение для ребенка, разработчики забывают о том, что самочувствие мамы тесно с ним связано и очень важно контролировать и его</a:t>
            </a:r>
          </a:p>
        </p:txBody>
      </p:sp>
    </p:spTree>
    <p:extLst>
      <p:ext uri="{BB962C8B-B14F-4D97-AF65-F5344CB8AC3E}">
        <p14:creationId xmlns:p14="http://schemas.microsoft.com/office/powerpoint/2010/main" val="79371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Именно поэтому столь актуальным видится разработка приложения, которое позволит не только </a:t>
            </a:r>
            <a:r>
              <a:rPr lang="ru-RU" dirty="0" err="1"/>
              <a:t>мониторить</a:t>
            </a:r>
            <a:r>
              <a:rPr lang="ru-RU" dirty="0"/>
              <a:t> здоровье малыша, но и мамы. С использованием носимых устройств будет иметься возможность следить с параметрами мамы в режиме реального времени и увидеть при желании зависимость между изменениями самочувствия мамы и ребенка</a:t>
            </a:r>
          </a:p>
        </p:txBody>
      </p:sp>
    </p:spTree>
    <p:extLst>
      <p:ext uri="{BB962C8B-B14F-4D97-AF65-F5344CB8AC3E}">
        <p14:creationId xmlns:p14="http://schemas.microsoft.com/office/powerpoint/2010/main" val="2834382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2200" dirty="0">
                <a:effectLst/>
                <a:latin typeface="Helvetica Neue"/>
                <a:ea typeface="Helvetica Neue"/>
                <a:cs typeface="Helvetica Neue"/>
                <a:sym typeface="Helvetica Neue"/>
              </a:rPr>
              <a:t>В рамках исследовательской работы подготовительный этап очень важен. </a:t>
            </a:r>
          </a:p>
          <a:p>
            <a:r>
              <a:rPr lang="ru-RU" sz="2200" dirty="0">
                <a:effectLst/>
                <a:latin typeface="Helvetica Neue"/>
                <a:ea typeface="Helvetica Neue"/>
                <a:cs typeface="Helvetica Neue"/>
                <a:sym typeface="Helvetica Neue"/>
              </a:rPr>
              <a:t>На данном этапе необходимо проанализировать уже существующие проекты и понять, каковы их преимущества и недостатки. </a:t>
            </a:r>
          </a:p>
          <a:p>
            <a:r>
              <a:rPr lang="ru-RU" sz="2200" dirty="0">
                <a:effectLst/>
                <a:latin typeface="Helvetica Neue"/>
                <a:ea typeface="Helvetica Neue"/>
                <a:cs typeface="Helvetica Neue"/>
                <a:sym typeface="Helvetica Neue"/>
              </a:rPr>
              <a:t>Таким образом, позже будет возможность создать свою собственную работу с учетом проблем и преимуществ конкурентов. </a:t>
            </a:r>
          </a:p>
          <a:p>
            <a:r>
              <a:rPr lang="ru-RU" sz="2200" dirty="0">
                <a:effectLst/>
                <a:latin typeface="Helvetica Neue"/>
                <a:ea typeface="Helvetica Neue"/>
                <a:cs typeface="Helvetica Neue"/>
                <a:sym typeface="Helvetica Neue"/>
              </a:rPr>
              <a:t>Соответствующий обзор в рамках работы был проведен не только для платформы Android, но и для IOS с целью более обширного изучения области.</a:t>
            </a:r>
          </a:p>
          <a:p>
            <a:r>
              <a:rPr lang="ru-RU" sz="2200" dirty="0">
                <a:effectLst/>
                <a:latin typeface="Helvetica Neue"/>
                <a:ea typeface="Helvetica Neue"/>
                <a:cs typeface="Helvetica Neue"/>
                <a:sym typeface="Helvetica Neue"/>
              </a:rPr>
              <a:t>В каждом приложении оценивалось 7 параметров: цена, наличие мониторинга здоровья ребенка и матери, стабильность работы, наличие расписания (дневника), сбор информации с носимых устройств и анализ данных</a:t>
            </a:r>
          </a:p>
          <a:p>
            <a:endParaRPr lang="ru-RU" dirty="0"/>
          </a:p>
        </p:txBody>
      </p:sp>
    </p:spTree>
    <p:extLst>
      <p:ext uri="{BB962C8B-B14F-4D97-AF65-F5344CB8AC3E}">
        <p14:creationId xmlns:p14="http://schemas.microsoft.com/office/powerpoint/2010/main" val="4008597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2200" dirty="0">
                <a:effectLst/>
                <a:latin typeface="Helvetica Neue"/>
                <a:ea typeface="Helvetica Neue"/>
                <a:cs typeface="Helvetica Neue"/>
                <a:sym typeface="Helvetica Neue"/>
              </a:rPr>
              <a:t>Для хранения накапливаемой информации необходимо использовать базу данных. Было принято решение об использовании реляционной </a:t>
            </a:r>
            <a:r>
              <a:rPr lang="en-US" sz="2200" dirty="0">
                <a:effectLst/>
                <a:latin typeface="Helvetica Neue"/>
                <a:ea typeface="Helvetica Neue"/>
                <a:cs typeface="Helvetica Neue"/>
                <a:sym typeface="Helvetica Neue"/>
              </a:rPr>
              <a:t>No</a:t>
            </a:r>
            <a:r>
              <a:rPr lang="ru-RU" sz="2200" dirty="0">
                <a:effectLst/>
                <a:latin typeface="Helvetica Neue"/>
                <a:ea typeface="Helvetica Neue"/>
                <a:cs typeface="Helvetica Neue"/>
                <a:sym typeface="Helvetica Neue"/>
              </a:rPr>
              <a:t>-</a:t>
            </a:r>
            <a:r>
              <a:rPr lang="en-US" sz="2200" dirty="0">
                <a:effectLst/>
                <a:latin typeface="Helvetica Neue"/>
                <a:ea typeface="Helvetica Neue"/>
                <a:cs typeface="Helvetica Neue"/>
                <a:sym typeface="Helvetica Neue"/>
              </a:rPr>
              <a:t>SQL </a:t>
            </a:r>
            <a:r>
              <a:rPr lang="ru-RU" sz="2200" dirty="0">
                <a:effectLst/>
                <a:latin typeface="Helvetica Neue"/>
                <a:ea typeface="Helvetica Neue"/>
                <a:cs typeface="Helvetica Neue"/>
                <a:sym typeface="Helvetica Neue"/>
              </a:rPr>
              <a:t>базы данных. Была разработана модель данных в третьей нормальной форме, в которой не используются связи много ко многим. </a:t>
            </a:r>
          </a:p>
          <a:p>
            <a:r>
              <a:rPr lang="ru-RU" sz="2200" dirty="0">
                <a:effectLst/>
                <a:latin typeface="Helvetica Neue"/>
                <a:ea typeface="Helvetica Neue"/>
                <a:cs typeface="Helvetica Neue"/>
                <a:sym typeface="Helvetica Neue"/>
              </a:rPr>
              <a:t>База данных состоит из 11 таблиц</a:t>
            </a:r>
            <a:r>
              <a:rPr lang="ru-RU" dirty="0">
                <a:effectLst/>
              </a:rPr>
              <a:t> </a:t>
            </a:r>
            <a:endParaRPr lang="ru-RU" dirty="0"/>
          </a:p>
        </p:txBody>
      </p:sp>
    </p:spTree>
    <p:extLst>
      <p:ext uri="{BB962C8B-B14F-4D97-AF65-F5344CB8AC3E}">
        <p14:creationId xmlns:p14="http://schemas.microsoft.com/office/powerpoint/2010/main" val="3388219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2200" dirty="0">
                <a:effectLst/>
                <a:latin typeface="Helvetica Neue"/>
                <a:ea typeface="Helvetica Neue"/>
                <a:cs typeface="Helvetica Neue"/>
                <a:sym typeface="Helvetica Neue"/>
              </a:rPr>
              <a:t>В качестве основного источника данных о здоровье мамы был выбран сервис </a:t>
            </a:r>
            <a:r>
              <a:rPr lang="en-US" sz="2200" dirty="0">
                <a:effectLst/>
                <a:latin typeface="Helvetica Neue"/>
                <a:ea typeface="Helvetica Neue"/>
                <a:cs typeface="Helvetica Neue"/>
                <a:sym typeface="Helvetica Neue"/>
              </a:rPr>
              <a:t>Google Fit </a:t>
            </a:r>
            <a:r>
              <a:rPr lang="ru-RU" sz="2200" dirty="0">
                <a:effectLst/>
                <a:latin typeface="Helvetica Neue"/>
                <a:ea typeface="Helvetica Neue"/>
                <a:cs typeface="Helvetica Neue"/>
                <a:sym typeface="Helvetica Neue"/>
              </a:rPr>
              <a:t>[5]. Существует множество различных фитнес-трекеров и совместимых с ними приложений, которые отслеживают диету, сон, вес и другие параметры. Однако в данной ситуации сервис от </a:t>
            </a:r>
            <a:r>
              <a:rPr lang="en-US" sz="2200" dirty="0">
                <a:effectLst/>
                <a:latin typeface="Helvetica Neue"/>
                <a:ea typeface="Helvetica Neue"/>
                <a:cs typeface="Helvetica Neue"/>
                <a:sym typeface="Helvetica Neue"/>
              </a:rPr>
              <a:t>Google </a:t>
            </a:r>
            <a:r>
              <a:rPr lang="ru-RU" sz="2200" dirty="0">
                <a:effectLst/>
                <a:latin typeface="Helvetica Neue"/>
                <a:ea typeface="Helvetica Neue"/>
                <a:cs typeface="Helvetica Neue"/>
                <a:sym typeface="Helvetica Neue"/>
              </a:rPr>
              <a:t>находится на шаг впереди и стремится объединить все данные с носимых устройств и существующих программ в одно хранилище, используя хорошо документированный набор </a:t>
            </a:r>
            <a:r>
              <a:rPr lang="en-US" sz="2200" dirty="0">
                <a:effectLst/>
                <a:latin typeface="Helvetica Neue"/>
                <a:ea typeface="Helvetica Neue"/>
                <a:cs typeface="Helvetica Neue"/>
                <a:sym typeface="Helvetica Neue"/>
              </a:rPr>
              <a:t>API </a:t>
            </a:r>
          </a:p>
          <a:p>
            <a:endParaRPr lang="ru-RU" dirty="0"/>
          </a:p>
        </p:txBody>
      </p:sp>
    </p:spTree>
    <p:extLst>
      <p:ext uri="{BB962C8B-B14F-4D97-AF65-F5344CB8AC3E}">
        <p14:creationId xmlns:p14="http://schemas.microsoft.com/office/powerpoint/2010/main" val="2738838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2200" dirty="0">
                <a:effectLst/>
                <a:latin typeface="Helvetica Neue"/>
                <a:ea typeface="Helvetica Neue"/>
                <a:cs typeface="Helvetica Neue"/>
                <a:sym typeface="Helvetica Neue"/>
              </a:rPr>
              <a:t>В рамках выполнения работы автором был разработан алгоритм передачи и обработки данных </a:t>
            </a:r>
            <a:r>
              <a:rPr lang="en-US" sz="2200" dirty="0">
                <a:effectLst/>
                <a:latin typeface="Helvetica Neue"/>
                <a:ea typeface="Helvetica Neue"/>
                <a:cs typeface="Helvetica Neue"/>
                <a:sym typeface="Helvetica Neue"/>
              </a:rPr>
              <a:t>Google Fit</a:t>
            </a:r>
            <a:r>
              <a:rPr lang="ru-RU" sz="2200" dirty="0">
                <a:effectLst/>
                <a:latin typeface="Helvetica Neue"/>
                <a:ea typeface="Helvetica Neue"/>
                <a:cs typeface="Helvetica Neue"/>
                <a:sym typeface="Helvetica Neue"/>
              </a:rPr>
              <a:t>, который выполняется следующим образом:</a:t>
            </a:r>
          </a:p>
          <a:p>
            <a:pPr lvl="0"/>
            <a:r>
              <a:rPr lang="ru-RU" sz="2200" dirty="0">
                <a:effectLst/>
                <a:latin typeface="Helvetica Neue"/>
                <a:ea typeface="Helvetica Neue"/>
                <a:cs typeface="Helvetica Neue"/>
                <a:sym typeface="Helvetica Neue"/>
              </a:rPr>
              <a:t>В манифесте проекта производится подключение сервиса, который отвечает за сбор данных здоровья в </a:t>
            </a:r>
            <a:r>
              <a:rPr lang="en-US" sz="2200" dirty="0">
                <a:effectLst/>
                <a:latin typeface="Helvetica Neue"/>
                <a:ea typeface="Helvetica Neue"/>
                <a:cs typeface="Helvetica Neue"/>
                <a:sym typeface="Helvetica Neue"/>
              </a:rPr>
              <a:t>Google Fit </a:t>
            </a:r>
            <a:r>
              <a:rPr lang="ru-RU" sz="2200" dirty="0">
                <a:effectLst/>
                <a:latin typeface="Helvetica Neue"/>
                <a:ea typeface="Helvetica Neue"/>
                <a:cs typeface="Helvetica Neue"/>
                <a:sym typeface="Helvetica Neue"/>
              </a:rPr>
              <a:t>и уведомление об их появлении в вызывающих активностях;</a:t>
            </a:r>
          </a:p>
          <a:p>
            <a:pPr lvl="0"/>
            <a:r>
              <a:rPr lang="ru-RU" sz="2200" dirty="0">
                <a:effectLst/>
                <a:latin typeface="Helvetica Neue"/>
                <a:ea typeface="Helvetica Neue"/>
                <a:cs typeface="Helvetica Neue"/>
                <a:sym typeface="Helvetica Neue"/>
              </a:rPr>
              <a:t>В активностях прописываются подключения на уведомления о новых данных;</a:t>
            </a:r>
          </a:p>
          <a:p>
            <a:pPr lvl="0"/>
            <a:r>
              <a:rPr lang="ru-RU" sz="2200" dirty="0">
                <a:effectLst/>
                <a:latin typeface="Helvetica Neue"/>
                <a:ea typeface="Helvetica Neue"/>
                <a:cs typeface="Helvetica Neue"/>
                <a:sym typeface="Helvetica Neue"/>
              </a:rPr>
              <a:t>Активность формирует запрос к сервису, указанному в манифесте;</a:t>
            </a:r>
          </a:p>
          <a:p>
            <a:pPr lvl="0"/>
            <a:r>
              <a:rPr lang="ru-RU" sz="2200" dirty="0">
                <a:effectLst/>
                <a:latin typeface="Helvetica Neue"/>
                <a:ea typeface="Helvetica Neue"/>
                <a:cs typeface="Helvetica Neue"/>
                <a:sym typeface="Helvetica Neue"/>
              </a:rPr>
              <a:t>В сервисе выполняется подключение и запрос к </a:t>
            </a:r>
            <a:r>
              <a:rPr lang="en-US" sz="2200" dirty="0">
                <a:effectLst/>
                <a:latin typeface="Helvetica Neue"/>
                <a:ea typeface="Helvetica Neue"/>
                <a:cs typeface="Helvetica Neue"/>
                <a:sym typeface="Helvetica Neue"/>
              </a:rPr>
              <a:t>Google Fit </a:t>
            </a:r>
            <a:r>
              <a:rPr lang="ru-RU" sz="2200" dirty="0">
                <a:effectLst/>
                <a:latin typeface="Helvetica Neue"/>
                <a:ea typeface="Helvetica Neue"/>
                <a:cs typeface="Helvetica Neue"/>
                <a:sym typeface="Helvetica Neue"/>
              </a:rPr>
              <a:t>через </a:t>
            </a:r>
            <a:r>
              <a:rPr lang="en-US" sz="2200" dirty="0">
                <a:effectLst/>
                <a:latin typeface="Helvetica Neue"/>
                <a:ea typeface="Helvetica Neue"/>
                <a:cs typeface="Helvetica Neue"/>
                <a:sym typeface="Helvetica Neue"/>
              </a:rPr>
              <a:t>API </a:t>
            </a:r>
            <a:r>
              <a:rPr lang="ru-RU" sz="2200" dirty="0">
                <a:effectLst/>
                <a:latin typeface="Helvetica Neue"/>
                <a:ea typeface="Helvetica Neue"/>
                <a:cs typeface="Helvetica Neue"/>
                <a:sym typeface="Helvetica Neue"/>
              </a:rPr>
              <a:t>и требуемые </a:t>
            </a:r>
            <a:r>
              <a:rPr lang="en-US" sz="2200" dirty="0">
                <a:effectLst/>
                <a:latin typeface="Helvetica Neue"/>
                <a:ea typeface="Helvetica Neue"/>
                <a:cs typeface="Helvetica Neue"/>
                <a:sym typeface="Helvetica Neue"/>
              </a:rPr>
              <a:t>Scope</a:t>
            </a:r>
            <a:r>
              <a:rPr lang="ru-RU" sz="2200" dirty="0">
                <a:effectLst/>
                <a:latin typeface="Helvetica Neue"/>
                <a:ea typeface="Helvetica Neue"/>
                <a:cs typeface="Helvetica Neue"/>
                <a:sym typeface="Helvetica Neue"/>
              </a:rPr>
              <a:t>;</a:t>
            </a:r>
          </a:p>
          <a:p>
            <a:pPr lvl="0"/>
            <a:r>
              <a:rPr lang="ru-RU" sz="2200" dirty="0">
                <a:effectLst/>
                <a:latin typeface="Helvetica Neue"/>
                <a:ea typeface="Helvetica Neue"/>
                <a:cs typeface="Helvetica Neue"/>
                <a:sym typeface="Helvetica Neue"/>
              </a:rPr>
              <a:t>В сервисе происходит агрегирование интересующих параметров внутри методов;</a:t>
            </a:r>
          </a:p>
          <a:p>
            <a:pPr lvl="0"/>
            <a:r>
              <a:rPr lang="ru-RU" sz="2200" dirty="0">
                <a:effectLst/>
                <a:latin typeface="Helvetica Neue"/>
                <a:ea typeface="Helvetica Neue"/>
                <a:cs typeface="Helvetica Neue"/>
                <a:sym typeface="Helvetica Neue"/>
              </a:rPr>
              <a:t>В сервисе происходит обработка полученных данных;</a:t>
            </a:r>
          </a:p>
          <a:p>
            <a:pPr lvl="0"/>
            <a:r>
              <a:rPr lang="ru-RU" sz="2200" dirty="0">
                <a:effectLst/>
                <a:latin typeface="Helvetica Neue"/>
                <a:ea typeface="Helvetica Neue"/>
                <a:cs typeface="Helvetica Neue"/>
                <a:sym typeface="Helvetica Neue"/>
              </a:rPr>
              <a:t>После отработки сервис присылает уведомление в вызывающую активность с результатами работы;</a:t>
            </a:r>
          </a:p>
          <a:p>
            <a:pPr lvl="0"/>
            <a:r>
              <a:rPr lang="ru-RU" sz="2200" dirty="0">
                <a:effectLst/>
                <a:latin typeface="Helvetica Neue"/>
                <a:ea typeface="Helvetica Neue"/>
                <a:cs typeface="Helvetica Neue"/>
                <a:sym typeface="Helvetica Neue"/>
              </a:rPr>
              <a:t>Активность выводит результаты пользователю.</a:t>
            </a:r>
          </a:p>
          <a:p>
            <a:endParaRPr lang="ru-RU" dirty="0"/>
          </a:p>
        </p:txBody>
      </p:sp>
    </p:spTree>
    <p:extLst>
      <p:ext uri="{BB962C8B-B14F-4D97-AF65-F5344CB8AC3E}">
        <p14:creationId xmlns:p14="http://schemas.microsoft.com/office/powerpoint/2010/main" val="118327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Заголовок и подзаголовок">
    <p:spTree>
      <p:nvGrpSpPr>
        <p:cNvPr id="1" name=""/>
        <p:cNvGrpSpPr/>
        <p:nvPr/>
      </p:nvGrpSpPr>
      <p:grpSpPr>
        <a:xfrm>
          <a:off x="0" y="0"/>
          <a:ext cx="0" cy="0"/>
          <a:chOff x="0" y="0"/>
          <a:chExt cx="0" cy="0"/>
        </a:xfrm>
      </p:grpSpPr>
      <p:sp>
        <p:nvSpPr>
          <p:cNvPr id="11" name="Прямоугольник"/>
          <p:cNvSpPr/>
          <p:nvPr/>
        </p:nvSpPr>
        <p:spPr>
          <a:xfrm>
            <a:off x="4061866" y="-135186"/>
            <a:ext cx="9121280" cy="10023972"/>
          </a:xfrm>
          <a:prstGeom prst="rect">
            <a:avLst/>
          </a:prstGeom>
          <a:solidFill>
            <a:srgbClr val="FFFFFF"/>
          </a:solidFill>
          <a:ln w="12700">
            <a:miter lim="400000"/>
          </a:ln>
        </p:spPr>
        <p:txBody>
          <a:bodyPr lIns="50800" tIns="50800" rIns="50800" bIns="50800" anchor="ctr"/>
          <a:lstStyle/>
          <a:p>
            <a:pPr>
              <a:defRPr sz="2400">
                <a:solidFill>
                  <a:srgbClr val="FFFFFF"/>
                </a:solidFill>
              </a:defRPr>
            </a:pPr>
            <a:endParaRPr/>
          </a:p>
        </p:txBody>
      </p:sp>
      <p:sp>
        <p:nvSpPr>
          <p:cNvPr id="12"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Фото">
    <p:bg>
      <p:bgPr>
        <a:solidFill>
          <a:srgbClr val="FFFFFF"/>
        </a:solidFill>
        <a:effectLst/>
      </p:bgPr>
    </p:bg>
    <p:spTree>
      <p:nvGrpSpPr>
        <p:cNvPr id="1" name=""/>
        <p:cNvGrpSpPr/>
        <p:nvPr/>
      </p:nvGrpSpPr>
      <p:grpSpPr>
        <a:xfrm>
          <a:off x="0" y="0"/>
          <a:ext cx="0" cy="0"/>
          <a:chOff x="0" y="0"/>
          <a:chExt cx="0" cy="0"/>
        </a:xfrm>
      </p:grpSpPr>
      <p:sp>
        <p:nvSpPr>
          <p:cNvPr id="101" name="Изображение"/>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2"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Пустой">
    <p:bg>
      <p:bgPr>
        <a:solidFill>
          <a:srgbClr val="FFFFFF"/>
        </a:solidFill>
        <a:effectLst/>
      </p:bgPr>
    </p:bg>
    <p:spTree>
      <p:nvGrpSpPr>
        <p:cNvPr id="1" name=""/>
        <p:cNvGrpSpPr/>
        <p:nvPr/>
      </p:nvGrpSpPr>
      <p:grpSpPr>
        <a:xfrm>
          <a:off x="0" y="0"/>
          <a:ext cx="0" cy="0"/>
          <a:chOff x="0" y="0"/>
          <a:chExt cx="0" cy="0"/>
        </a:xfrm>
      </p:grpSpPr>
      <p:sp>
        <p:nvSpPr>
          <p:cNvPr id="109"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Заголовок — по центру">
    <p:bg>
      <p:bgPr>
        <a:solidFill>
          <a:srgbClr val="FFFFFF"/>
        </a:solidFill>
        <a:effectLst/>
      </p:bgPr>
    </p:bg>
    <p:spTree>
      <p:nvGrpSpPr>
        <p:cNvPr id="1" name=""/>
        <p:cNvGrpSpPr/>
        <p:nvPr/>
      </p:nvGrpSpPr>
      <p:grpSpPr>
        <a:xfrm>
          <a:off x="0" y="0"/>
          <a:ext cx="0" cy="0"/>
          <a:chOff x="0" y="0"/>
          <a:chExt cx="0" cy="0"/>
        </a:xfrm>
      </p:grpSpPr>
      <p:sp>
        <p:nvSpPr>
          <p:cNvPr id="29" name="Текст заголовка"/>
          <p:cNvSpPr txBox="1">
            <a:spLocks noGrp="1"/>
          </p:cNvSpPr>
          <p:nvPr>
            <p:ph type="title"/>
          </p:nvPr>
        </p:nvSpPr>
        <p:spPr>
          <a:xfrm>
            <a:off x="1270000" y="3225800"/>
            <a:ext cx="10464800" cy="3302000"/>
          </a:xfrm>
          <a:prstGeom prst="rect">
            <a:avLst/>
          </a:prstGeom>
        </p:spPr>
        <p:txBody>
          <a:bodyPr/>
          <a:lstStyle/>
          <a:p>
            <a:r>
              <a:t>Текст заголовка</a:t>
            </a:r>
          </a:p>
        </p:txBody>
      </p:sp>
      <p:sp>
        <p:nvSpPr>
          <p:cNvPr id="3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Фото — вертикально">
    <p:bg>
      <p:bgPr>
        <a:solidFill>
          <a:srgbClr val="FFFFFF"/>
        </a:solidFill>
        <a:effectLst/>
      </p:bgPr>
    </p:bg>
    <p:spTree>
      <p:nvGrpSpPr>
        <p:cNvPr id="1" name=""/>
        <p:cNvGrpSpPr/>
        <p:nvPr/>
      </p:nvGrpSpPr>
      <p:grpSpPr>
        <a:xfrm>
          <a:off x="0" y="0"/>
          <a:ext cx="0" cy="0"/>
          <a:chOff x="0" y="0"/>
          <a:chExt cx="0" cy="0"/>
        </a:xfrm>
      </p:grpSpPr>
      <p:sp>
        <p:nvSpPr>
          <p:cNvPr id="37" name="Изображение"/>
          <p:cNvSpPr>
            <a:spLocks noGrp="1"/>
          </p:cNvSpPr>
          <p:nvPr>
            <p:ph type="pic" sz="half" idx="13"/>
          </p:nvPr>
        </p:nvSpPr>
        <p:spPr>
          <a:xfrm>
            <a:off x="6718300" y="635000"/>
            <a:ext cx="5334000" cy="8229600"/>
          </a:xfrm>
          <a:prstGeom prst="rect">
            <a:avLst/>
          </a:prstGeom>
        </p:spPr>
        <p:txBody>
          <a:bodyPr lIns="91439" tIns="45719" rIns="91439" bIns="45719" anchor="t">
            <a:noAutofit/>
          </a:bodyPr>
          <a:lstStyle/>
          <a:p>
            <a:endParaRPr/>
          </a:p>
        </p:txBody>
      </p:sp>
      <p:sp>
        <p:nvSpPr>
          <p:cNvPr id="38" name="Текст заголовка"/>
          <p:cNvSpPr txBox="1">
            <a:spLocks noGrp="1"/>
          </p:cNvSpPr>
          <p:nvPr>
            <p:ph type="title"/>
          </p:nvPr>
        </p:nvSpPr>
        <p:spPr>
          <a:xfrm>
            <a:off x="952500" y="635000"/>
            <a:ext cx="5334000" cy="3987800"/>
          </a:xfrm>
          <a:prstGeom prst="rect">
            <a:avLst/>
          </a:prstGeom>
        </p:spPr>
        <p:txBody>
          <a:bodyPr anchor="b"/>
          <a:lstStyle>
            <a:lvl1pPr>
              <a:defRPr sz="6000"/>
            </a:lvl1pPr>
          </a:lstStyle>
          <a:p>
            <a:r>
              <a:t>Текст заголовка</a:t>
            </a:r>
          </a:p>
        </p:txBody>
      </p:sp>
      <p:sp>
        <p:nvSpPr>
          <p:cNvPr id="39" name="Уровень текста 1…"/>
          <p:cNvSpPr txBox="1">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Заголовок — вверху">
    <p:spTree>
      <p:nvGrpSpPr>
        <p:cNvPr id="1" name=""/>
        <p:cNvGrpSpPr/>
        <p:nvPr/>
      </p:nvGrpSpPr>
      <p:grpSpPr>
        <a:xfrm>
          <a:off x="0" y="0"/>
          <a:ext cx="0" cy="0"/>
          <a:chOff x="0" y="0"/>
          <a:chExt cx="0" cy="0"/>
        </a:xfrm>
      </p:grpSpPr>
      <p:sp>
        <p:nvSpPr>
          <p:cNvPr id="47" name="Текст заголовка"/>
          <p:cNvSpPr txBox="1">
            <a:spLocks noGrp="1"/>
          </p:cNvSpPr>
          <p:nvPr>
            <p:ph type="title"/>
          </p:nvPr>
        </p:nvSpPr>
        <p:spPr>
          <a:prstGeom prst="rect">
            <a:avLst/>
          </a:prstGeom>
        </p:spPr>
        <p:txBody>
          <a:bodyPr/>
          <a:lstStyle/>
          <a:p>
            <a:r>
              <a:t>Текст заголовка</a:t>
            </a:r>
          </a:p>
        </p:txBody>
      </p:sp>
      <p:sp>
        <p:nvSpPr>
          <p:cNvPr id="48"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Заголовок и пункты">
    <p:bg>
      <p:bgPr>
        <a:solidFill>
          <a:srgbClr val="FFFFFF"/>
        </a:solidFill>
        <a:effectLst/>
      </p:bgPr>
    </p:bg>
    <p:spTree>
      <p:nvGrpSpPr>
        <p:cNvPr id="1" name=""/>
        <p:cNvGrpSpPr/>
        <p:nvPr/>
      </p:nvGrpSpPr>
      <p:grpSpPr>
        <a:xfrm>
          <a:off x="0" y="0"/>
          <a:ext cx="0" cy="0"/>
          <a:chOff x="0" y="0"/>
          <a:chExt cx="0" cy="0"/>
        </a:xfrm>
      </p:grpSpPr>
      <p:sp>
        <p:nvSpPr>
          <p:cNvPr id="55" name="Текст заголовка"/>
          <p:cNvSpPr txBox="1">
            <a:spLocks noGrp="1"/>
          </p:cNvSpPr>
          <p:nvPr>
            <p:ph type="title"/>
          </p:nvPr>
        </p:nvSpPr>
        <p:spPr>
          <a:prstGeom prst="rect">
            <a:avLst/>
          </a:prstGeom>
        </p:spPr>
        <p:txBody>
          <a:bodyPr/>
          <a:lstStyle/>
          <a:p>
            <a:r>
              <a:t>Текст заголовка</a:t>
            </a:r>
          </a:p>
        </p:txBody>
      </p:sp>
      <p:sp>
        <p:nvSpPr>
          <p:cNvPr id="56" name="Уровень текста 1…"/>
          <p:cNvSpPr txBox="1">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5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Заголовок, пункты и фото">
    <p:bg>
      <p:bgPr>
        <a:solidFill>
          <a:srgbClr val="FFFFFF"/>
        </a:solidFill>
        <a:effectLst/>
      </p:bgPr>
    </p:bg>
    <p:spTree>
      <p:nvGrpSpPr>
        <p:cNvPr id="1" name=""/>
        <p:cNvGrpSpPr/>
        <p:nvPr/>
      </p:nvGrpSpPr>
      <p:grpSpPr>
        <a:xfrm>
          <a:off x="0" y="0"/>
          <a:ext cx="0" cy="0"/>
          <a:chOff x="0" y="0"/>
          <a:chExt cx="0" cy="0"/>
        </a:xfrm>
      </p:grpSpPr>
      <p:sp>
        <p:nvSpPr>
          <p:cNvPr id="64" name="Изображение"/>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5" name="Текст заголовка"/>
          <p:cNvSpPr txBox="1">
            <a:spLocks noGrp="1"/>
          </p:cNvSpPr>
          <p:nvPr>
            <p:ph type="title"/>
          </p:nvPr>
        </p:nvSpPr>
        <p:spPr>
          <a:prstGeom prst="rect">
            <a:avLst/>
          </a:prstGeom>
        </p:spPr>
        <p:txBody>
          <a:bodyPr/>
          <a:lstStyle/>
          <a:p>
            <a:r>
              <a:t>Текст заголовка</a:t>
            </a:r>
          </a:p>
        </p:txBody>
      </p:sp>
      <p:sp>
        <p:nvSpPr>
          <p:cNvPr id="66" name="Уровень текста 1…"/>
          <p:cNvSpPr txBox="1">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6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Пункты">
    <p:bg>
      <p:bgPr>
        <a:solidFill>
          <a:srgbClr val="FFFFFF"/>
        </a:solidFill>
        <a:effectLst/>
      </p:bgPr>
    </p:bg>
    <p:spTree>
      <p:nvGrpSpPr>
        <p:cNvPr id="1" name=""/>
        <p:cNvGrpSpPr/>
        <p:nvPr/>
      </p:nvGrpSpPr>
      <p:grpSpPr>
        <a:xfrm>
          <a:off x="0" y="0"/>
          <a:ext cx="0" cy="0"/>
          <a:chOff x="0" y="0"/>
          <a:chExt cx="0" cy="0"/>
        </a:xfrm>
      </p:grpSpPr>
      <p:sp>
        <p:nvSpPr>
          <p:cNvPr id="74" name="Уровень текста 1…"/>
          <p:cNvSpPr txBox="1">
            <a:spLocks noGrp="1"/>
          </p:cNvSpPr>
          <p:nvPr>
            <p:ph type="body" idx="1"/>
          </p:nvPr>
        </p:nvSpPr>
        <p:spPr>
          <a:xfrm>
            <a:off x="952500" y="1270000"/>
            <a:ext cx="11099800" cy="7213600"/>
          </a:xfrm>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7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Фото — 3 шт.">
    <p:bg>
      <p:bgPr>
        <a:solidFill>
          <a:srgbClr val="FFFFFF"/>
        </a:solidFill>
        <a:effectLst/>
      </p:bgPr>
    </p:bg>
    <p:spTree>
      <p:nvGrpSpPr>
        <p:cNvPr id="1" name=""/>
        <p:cNvGrpSpPr/>
        <p:nvPr/>
      </p:nvGrpSpPr>
      <p:grpSpPr>
        <a:xfrm>
          <a:off x="0" y="0"/>
          <a:ext cx="0" cy="0"/>
          <a:chOff x="0" y="0"/>
          <a:chExt cx="0" cy="0"/>
        </a:xfrm>
      </p:grpSpPr>
      <p:sp>
        <p:nvSpPr>
          <p:cNvPr id="82" name="Изображение"/>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3" name="Изображение"/>
          <p:cNvSpPr>
            <a:spLocks noGrp="1"/>
          </p:cNvSpPr>
          <p:nvPr>
            <p:ph type="pic" sz="quarter" idx="14"/>
          </p:nvPr>
        </p:nvSpPr>
        <p:spPr>
          <a:xfrm>
            <a:off x="6724518" y="889000"/>
            <a:ext cx="5334001" cy="3771900"/>
          </a:xfrm>
          <a:prstGeom prst="rect">
            <a:avLst/>
          </a:prstGeom>
        </p:spPr>
        <p:txBody>
          <a:bodyPr lIns="91439" tIns="45719" rIns="91439" bIns="45719" anchor="t">
            <a:noAutofit/>
          </a:bodyPr>
          <a:lstStyle/>
          <a:p>
            <a:endParaRPr/>
          </a:p>
        </p:txBody>
      </p:sp>
      <p:sp>
        <p:nvSpPr>
          <p:cNvPr id="84" name="Изображение"/>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Цитата">
    <p:bg>
      <p:bgPr>
        <a:solidFill>
          <a:srgbClr val="FFFFFF"/>
        </a:solidFill>
        <a:effectLst/>
      </p:bgPr>
    </p:bg>
    <p:spTree>
      <p:nvGrpSpPr>
        <p:cNvPr id="1" name=""/>
        <p:cNvGrpSpPr/>
        <p:nvPr/>
      </p:nvGrpSpPr>
      <p:grpSpPr>
        <a:xfrm>
          <a:off x="0" y="0"/>
          <a:ext cx="0" cy="0"/>
          <a:chOff x="0" y="0"/>
          <a:chExt cx="0" cy="0"/>
        </a:xfrm>
      </p:grpSpPr>
      <p:sp>
        <p:nvSpPr>
          <p:cNvPr id="92" name="–Иван Арсентьев"/>
          <p:cNvSpPr txBox="1">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r>
              <a:t>–Иван Арсентьев</a:t>
            </a:r>
          </a:p>
        </p:txBody>
      </p:sp>
      <p:sp>
        <p:nvSpPr>
          <p:cNvPr id="93" name="«Место ввода цитаты»."/>
          <p:cNvSpPr txBox="1">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«Место ввода цитаты».</a:t>
            </a:r>
          </a:p>
        </p:txBody>
      </p:sp>
      <p:sp>
        <p:nvSpPr>
          <p:cNvPr id="94"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53957"/>
        </a:solidFill>
        <a:effectLst/>
      </p:bgPr>
    </p:bg>
    <p:spTree>
      <p:nvGrpSpPr>
        <p:cNvPr id="1" name=""/>
        <p:cNvGrpSpPr/>
        <p:nvPr/>
      </p:nvGrpSpPr>
      <p:grpSpPr>
        <a:xfrm>
          <a:off x="0" y="0"/>
          <a:ext cx="0" cy="0"/>
          <a:chOff x="0" y="0"/>
          <a:chExt cx="0" cy="0"/>
        </a:xfrm>
      </p:grpSpPr>
      <p:sp>
        <p:nvSpPr>
          <p:cNvPr id="2" name="Текст заголовка"/>
          <p:cNvSpPr txBox="1">
            <a:spLocks noGrp="1"/>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Текст заголовка</a:t>
            </a:r>
          </a:p>
        </p:txBody>
      </p:sp>
      <p:sp>
        <p:nvSpPr>
          <p:cNvPr id="3" name="Уровень текста 1…"/>
          <p:cNvSpPr txBox="1">
            <a:spLocks noGrp="1"/>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 name="Номер слайда"/>
          <p:cNvSpPr txBox="1">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ransition spd="med"/>
  <p:hf hdr="0" ftr="0" dt="0"/>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7"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tiff"/><Relationship Id="rId4" Type="http://schemas.openxmlformats.org/officeDocument/2006/relationships/image" Target="../media/image18.tiff"/></Relationships>
</file>

<file path=ppt/slides/_rels/slide12.xml.rels><?xml version="1.0" encoding="UTF-8" standalone="yes"?>
<Relationships xmlns="http://schemas.openxmlformats.org/package/2006/relationships"><Relationship Id="rId8" Type="http://schemas.openxmlformats.org/officeDocument/2006/relationships/image" Target="../media/image15.tiff"/><Relationship Id="rId3" Type="http://schemas.openxmlformats.org/officeDocument/2006/relationships/image" Target="../media/image22.tiff"/><Relationship Id="rId7" Type="http://schemas.openxmlformats.org/officeDocument/2006/relationships/image" Target="../media/image26.tiff"/><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5.tiff"/><Relationship Id="rId5" Type="http://schemas.openxmlformats.org/officeDocument/2006/relationships/image" Target="../media/image24.png"/><Relationship Id="rId4" Type="http://schemas.openxmlformats.org/officeDocument/2006/relationships/image" Target="../media/image23.tiff"/><Relationship Id="rId9" Type="http://schemas.openxmlformats.org/officeDocument/2006/relationships/image" Target="../media/image27.tiff"/></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tiff"/><Relationship Id="rId4" Type="http://schemas.openxmlformats.org/officeDocument/2006/relationships/image" Target="../media/image4.tiff"/></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tiff"/><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tiff"/><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tiff"/><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Линия"/>
          <p:cNvSpPr/>
          <p:nvPr/>
        </p:nvSpPr>
        <p:spPr>
          <a:xfrm flipV="1">
            <a:off x="5206999" y="1140740"/>
            <a:ext cx="1" cy="1975004"/>
          </a:xfrm>
          <a:prstGeom prst="line">
            <a:avLst/>
          </a:prstGeom>
          <a:ln w="12700">
            <a:solidFill>
              <a:srgbClr val="FFFFFF"/>
            </a:solidFill>
            <a:miter lim="400000"/>
          </a:ln>
        </p:spPr>
        <p:txBody>
          <a:bodyPr lIns="50800" tIns="50800" rIns="50800" bIns="50800" anchor="ctr"/>
          <a:lstStyle/>
          <a:p>
            <a:pPr>
              <a:defRPr sz="2400"/>
            </a:pPr>
            <a:endParaRPr/>
          </a:p>
        </p:txBody>
      </p:sp>
      <p:sp>
        <p:nvSpPr>
          <p:cNvPr id="119" name="main title of the presentation"/>
          <p:cNvSpPr txBox="1"/>
          <p:nvPr/>
        </p:nvSpPr>
        <p:spPr>
          <a:xfrm>
            <a:off x="4496722" y="1783833"/>
            <a:ext cx="8358450" cy="295544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lstStyle/>
          <a:p>
            <a:pPr>
              <a:defRPr sz="5000" b="1" cap="all">
                <a:solidFill>
                  <a:srgbClr val="253957"/>
                </a:solidFill>
                <a:latin typeface="+mn-lt"/>
                <a:ea typeface="+mn-ea"/>
                <a:cs typeface="+mn-cs"/>
                <a:sym typeface="Arial Narrow"/>
              </a:defRPr>
            </a:pPr>
            <a:r>
              <a:rPr lang="ru-RU" sz="4400" dirty="0">
                <a:solidFill>
                  <a:srgbClr val="20386E"/>
                </a:solidFill>
                <a:latin typeface="Arial" charset="0"/>
                <a:ea typeface="Arial" charset="0"/>
                <a:cs typeface="Arial" charset="0"/>
              </a:rPr>
              <a:t>Мобильное приложение </a:t>
            </a:r>
            <a:br>
              <a:rPr lang="ru-RU" sz="4400" dirty="0">
                <a:solidFill>
                  <a:srgbClr val="20386E"/>
                </a:solidFill>
                <a:latin typeface="Arial" charset="0"/>
                <a:ea typeface="Arial" charset="0"/>
                <a:cs typeface="Arial" charset="0"/>
              </a:rPr>
            </a:br>
            <a:r>
              <a:rPr lang="ru-RU" sz="4400" dirty="0">
                <a:solidFill>
                  <a:srgbClr val="20386E"/>
                </a:solidFill>
                <a:latin typeface="Arial" charset="0"/>
                <a:ea typeface="Arial" charset="0"/>
                <a:cs typeface="Arial" charset="0"/>
              </a:rPr>
              <a:t>для молодой мамы</a:t>
            </a:r>
            <a:br>
              <a:rPr lang="en-US" sz="4400" dirty="0">
                <a:solidFill>
                  <a:srgbClr val="20386E"/>
                </a:solidFill>
                <a:latin typeface="Arial" charset="0"/>
                <a:ea typeface="Arial" charset="0"/>
                <a:cs typeface="Arial" charset="0"/>
              </a:rPr>
            </a:br>
            <a:r>
              <a:rPr lang="en-US" sz="4400" dirty="0">
                <a:solidFill>
                  <a:srgbClr val="20386E"/>
                </a:solidFill>
                <a:latin typeface="Arial" charset="0"/>
                <a:ea typeface="Arial" charset="0"/>
                <a:cs typeface="Arial" charset="0"/>
              </a:rPr>
              <a:t>Mobile Application for Young Mother</a:t>
            </a:r>
            <a:endParaRPr sz="4400" b="1" dirty="0">
              <a:latin typeface="Arial Narrow" charset="0"/>
              <a:ea typeface="Arial Narrow" charset="0"/>
              <a:cs typeface="Arial Narrow" charset="0"/>
            </a:endParaRPr>
          </a:p>
        </p:txBody>
      </p:sp>
      <p:sp>
        <p:nvSpPr>
          <p:cNvPr id="120" name="Presentation subtitle"/>
          <p:cNvSpPr txBox="1"/>
          <p:nvPr/>
        </p:nvSpPr>
        <p:spPr>
          <a:xfrm>
            <a:off x="2831353" y="6609144"/>
            <a:ext cx="11441211" cy="83430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lvl1pPr algn="l">
              <a:defRPr sz="3000">
                <a:solidFill>
                  <a:srgbClr val="253957"/>
                </a:solidFill>
                <a:latin typeface="+mn-lt"/>
                <a:ea typeface="+mn-ea"/>
                <a:cs typeface="+mn-cs"/>
                <a:sym typeface="Arial Narrow"/>
              </a:defRPr>
            </a:lvl1pPr>
          </a:lstStyle>
          <a:p>
            <a:pPr marL="1663064" marR="1653539" algn="ctr">
              <a:lnSpc>
                <a:spcPct val="120100"/>
              </a:lnSpc>
              <a:spcBef>
                <a:spcPts val="100"/>
              </a:spcBef>
            </a:pPr>
            <a:r>
              <a:rPr lang="ru-RU" sz="2400" b="1" dirty="0"/>
              <a:t>Выполнила:</a:t>
            </a:r>
            <a:r>
              <a:rPr lang="ru-RU" sz="2400" dirty="0"/>
              <a:t> студентка группы БПИ143 образовательной программы 09.03.04 «Программная инженерия» Репина А.А.</a:t>
            </a:r>
          </a:p>
          <a:p>
            <a:pPr marL="1663064" marR="1653539" algn="ctr">
              <a:lnSpc>
                <a:spcPct val="120100"/>
              </a:lnSpc>
              <a:spcBef>
                <a:spcPts val="100"/>
              </a:spcBef>
            </a:pPr>
            <a:r>
              <a:rPr lang="ru-RU" sz="2400" dirty="0"/>
              <a:t> </a:t>
            </a:r>
            <a:r>
              <a:rPr lang="ru-RU" sz="2400" b="1" dirty="0"/>
              <a:t>Научный руководитель: </a:t>
            </a:r>
            <a:r>
              <a:rPr lang="ru-RU" sz="2400" dirty="0"/>
              <a:t>к.т.н., доцент департамента программной инженерии ФКН, Ахметсафина Р.З.</a:t>
            </a:r>
          </a:p>
        </p:txBody>
      </p:sp>
      <p:pic>
        <p:nvPicPr>
          <p:cNvPr id="121" name="Изображение" descr="Изображение"/>
          <p:cNvPicPr>
            <a:picLocks noChangeAspect="1"/>
          </p:cNvPicPr>
          <p:nvPr/>
        </p:nvPicPr>
        <p:blipFill>
          <a:blip r:embed="rId2">
            <a:extLst/>
          </a:blip>
          <a:stretch>
            <a:fillRect/>
          </a:stretch>
        </p:blipFill>
        <p:spPr>
          <a:xfrm>
            <a:off x="1215207" y="898870"/>
            <a:ext cx="1532874" cy="1976145"/>
          </a:xfrm>
          <a:prstGeom prst="rect">
            <a:avLst/>
          </a:prstGeom>
          <a:ln w="12700">
            <a:miter lim="400000"/>
          </a:ln>
        </p:spPr>
      </p:pic>
      <p:sp>
        <p:nvSpPr>
          <p:cNvPr id="123" name="Moscow, 2017"/>
          <p:cNvSpPr txBox="1"/>
          <p:nvPr/>
        </p:nvSpPr>
        <p:spPr>
          <a:xfrm>
            <a:off x="5318285" y="9027457"/>
            <a:ext cx="6715325" cy="42575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defTabSz="457200">
              <a:defRPr sz="2100">
                <a:solidFill>
                  <a:srgbClr val="253957"/>
                </a:solidFill>
                <a:latin typeface="+mn-lt"/>
                <a:ea typeface="+mn-ea"/>
                <a:cs typeface="+mn-cs"/>
                <a:sym typeface="Arial Narrow"/>
              </a:defRPr>
            </a:lvl1pPr>
          </a:lstStyle>
          <a:p>
            <a:pPr algn="ctr"/>
            <a:r>
              <a:rPr lang="ru-RU" dirty="0">
                <a:latin typeface="Arial Narrow" charset="0"/>
                <a:ea typeface="Arial Narrow" charset="0"/>
              </a:rPr>
              <a:t>Москва, 2018</a:t>
            </a:r>
            <a:endParaRPr dirty="0">
              <a:latin typeface="Arial Narrow" charset="0"/>
              <a:ea typeface="Arial Narrow" charset="0"/>
            </a:endParaRPr>
          </a:p>
        </p:txBody>
      </p:sp>
      <p:sp>
        <p:nvSpPr>
          <p:cNvPr id="2" name="Прямоугольник 1">
            <a:extLst>
              <a:ext uri="{FF2B5EF4-FFF2-40B4-BE49-F238E27FC236}">
                <a16:creationId xmlns:a16="http://schemas.microsoft.com/office/drawing/2014/main" id="{52D4FB83-9863-164A-B0ED-8ED1268D0048}"/>
              </a:ext>
            </a:extLst>
          </p:cNvPr>
          <p:cNvSpPr/>
          <p:nvPr/>
        </p:nvSpPr>
        <p:spPr>
          <a:xfrm>
            <a:off x="5145680" y="30965"/>
            <a:ext cx="7060536" cy="1200329"/>
          </a:xfrm>
          <a:prstGeom prst="rect">
            <a:avLst/>
          </a:prstGeom>
        </p:spPr>
        <p:txBody>
          <a:bodyPr wrap="square">
            <a:spAutoFit/>
          </a:bodyPr>
          <a:lstStyle/>
          <a:p>
            <a:r>
              <a:rPr lang="ru-RU" sz="2400" dirty="0">
                <a:latin typeface="+mn-ea"/>
                <a:ea typeface="+mn-ea"/>
                <a:cs typeface="+mn-cs"/>
              </a:rPr>
              <a:t>Факультет компьютерных наук </a:t>
            </a:r>
          </a:p>
          <a:p>
            <a:r>
              <a:rPr lang="ru-RU" sz="2400" dirty="0">
                <a:latin typeface="+mn-ea"/>
                <a:ea typeface="+mn-ea"/>
                <a:cs typeface="+mn-cs"/>
              </a:rPr>
              <a:t>Департамент программной инженерии</a:t>
            </a:r>
          </a:p>
          <a:p>
            <a:r>
              <a:rPr lang="ru-RU" sz="2400" dirty="0">
                <a:latin typeface="+mn-ea"/>
                <a:ea typeface="+mn-ea"/>
                <a:cs typeface="+mn-cs"/>
              </a:rPr>
              <a:t>Выпускная Квалификационная работа</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238347"/>
            <a:ext cx="10551399"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sz="3800" b="1" cap="all" dirty="0">
                <a:sym typeface="Arial Narrow"/>
              </a:rPr>
              <a:t>Алгоритм передачи и обработки данных </a:t>
            </a:r>
            <a:r>
              <a:rPr lang="en-US" sz="3800" b="1" cap="all" dirty="0">
                <a:sym typeface="Arial Narrow"/>
              </a:rPr>
              <a:t>Google Fit</a:t>
            </a:r>
            <a:endParaRPr lang="ru-RU" sz="3800"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3">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10</a:t>
            </a:fld>
            <a:endParaRPr lang="ru-RU" dirty="0"/>
          </a:p>
        </p:txBody>
      </p:sp>
      <p:pic>
        <p:nvPicPr>
          <p:cNvPr id="8" name="Рисунок 7">
            <a:extLst>
              <a:ext uri="{FF2B5EF4-FFF2-40B4-BE49-F238E27FC236}">
                <a16:creationId xmlns:a16="http://schemas.microsoft.com/office/drawing/2014/main" id="{E9068E07-3FEF-C44D-91D3-D46ECB9B59B8}"/>
              </a:ext>
            </a:extLst>
          </p:cNvPr>
          <p:cNvPicPr/>
          <p:nvPr/>
        </p:nvPicPr>
        <p:blipFill>
          <a:blip r:embed="rId4"/>
          <a:stretch>
            <a:fillRect/>
          </a:stretch>
        </p:blipFill>
        <p:spPr>
          <a:xfrm>
            <a:off x="1026352" y="2172868"/>
            <a:ext cx="10395899" cy="6010237"/>
          </a:xfrm>
          <a:prstGeom prst="rect">
            <a:avLst/>
          </a:prstGeom>
        </p:spPr>
      </p:pic>
    </p:spTree>
    <p:extLst>
      <p:ext uri="{BB962C8B-B14F-4D97-AF65-F5344CB8AC3E}">
        <p14:creationId xmlns:p14="http://schemas.microsoft.com/office/powerpoint/2010/main" val="172177700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Приложение</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11</a:t>
            </a:fld>
            <a:endParaRPr lang="ru-RU" dirty="0"/>
          </a:p>
        </p:txBody>
      </p:sp>
      <p:sp>
        <p:nvSpPr>
          <p:cNvPr id="10" name="object 3">
            <a:extLst>
              <a:ext uri="{FF2B5EF4-FFF2-40B4-BE49-F238E27FC236}">
                <a16:creationId xmlns:a16="http://schemas.microsoft.com/office/drawing/2014/main" id="{A970D838-7658-5E44-A81A-C588B2E63689}"/>
              </a:ext>
            </a:extLst>
          </p:cNvPr>
          <p:cNvSpPr txBox="1"/>
          <p:nvPr/>
        </p:nvSpPr>
        <p:spPr>
          <a:xfrm>
            <a:off x="9535123" y="5278119"/>
            <a:ext cx="5645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ф</a:t>
            </a: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1" name="object 4">
            <a:extLst>
              <a:ext uri="{FF2B5EF4-FFF2-40B4-BE49-F238E27FC236}">
                <a16:creationId xmlns:a16="http://schemas.microsoft.com/office/drawing/2014/main" id="{0BDEE755-930E-E44D-A3F5-505D2A8F6355}"/>
              </a:ext>
            </a:extLst>
          </p:cNvPr>
          <p:cNvSpPr txBox="1"/>
          <p:nvPr/>
        </p:nvSpPr>
        <p:spPr>
          <a:xfrm>
            <a:off x="9722575" y="6902347"/>
            <a:ext cx="37719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pic>
        <p:nvPicPr>
          <p:cNvPr id="4" name="Рисунок 3">
            <a:extLst>
              <a:ext uri="{FF2B5EF4-FFF2-40B4-BE49-F238E27FC236}">
                <a16:creationId xmlns:a16="http://schemas.microsoft.com/office/drawing/2014/main" id="{AF94D26C-FF30-4F44-86CB-670000BB4680}"/>
              </a:ext>
            </a:extLst>
          </p:cNvPr>
          <p:cNvPicPr>
            <a:picLocks noChangeAspect="1"/>
          </p:cNvPicPr>
          <p:nvPr/>
        </p:nvPicPr>
        <p:blipFill>
          <a:blip r:embed="rId3"/>
          <a:stretch>
            <a:fillRect/>
          </a:stretch>
        </p:blipFill>
        <p:spPr>
          <a:xfrm>
            <a:off x="10932733" y="100854"/>
            <a:ext cx="1473946" cy="1473946"/>
          </a:xfrm>
          <a:prstGeom prst="rect">
            <a:avLst/>
          </a:prstGeom>
        </p:spPr>
      </p:pic>
      <p:pic>
        <p:nvPicPr>
          <p:cNvPr id="7" name="Рисунок 6">
            <a:extLst>
              <a:ext uri="{FF2B5EF4-FFF2-40B4-BE49-F238E27FC236}">
                <a16:creationId xmlns:a16="http://schemas.microsoft.com/office/drawing/2014/main" id="{C67A53B5-815E-024D-9C52-3A0FC32F7895}"/>
              </a:ext>
            </a:extLst>
          </p:cNvPr>
          <p:cNvPicPr>
            <a:picLocks noChangeAspect="1"/>
          </p:cNvPicPr>
          <p:nvPr/>
        </p:nvPicPr>
        <p:blipFill>
          <a:blip r:embed="rId4"/>
          <a:stretch>
            <a:fillRect/>
          </a:stretch>
        </p:blipFill>
        <p:spPr>
          <a:xfrm>
            <a:off x="7070031" y="2190990"/>
            <a:ext cx="2104959" cy="1399798"/>
          </a:xfrm>
          <a:prstGeom prst="rect">
            <a:avLst/>
          </a:prstGeom>
          <a:ln>
            <a:solidFill>
              <a:schemeClr val="tx1"/>
            </a:solidFill>
          </a:ln>
        </p:spPr>
      </p:pic>
      <p:pic>
        <p:nvPicPr>
          <p:cNvPr id="8" name="Рисунок 7">
            <a:extLst>
              <a:ext uri="{FF2B5EF4-FFF2-40B4-BE49-F238E27FC236}">
                <a16:creationId xmlns:a16="http://schemas.microsoft.com/office/drawing/2014/main" id="{B125C257-FB15-F346-A8AE-B7A81E3BEC12}"/>
              </a:ext>
            </a:extLst>
          </p:cNvPr>
          <p:cNvPicPr>
            <a:picLocks noChangeAspect="1"/>
          </p:cNvPicPr>
          <p:nvPr/>
        </p:nvPicPr>
        <p:blipFill>
          <a:blip r:embed="rId5"/>
          <a:stretch>
            <a:fillRect/>
          </a:stretch>
        </p:blipFill>
        <p:spPr>
          <a:xfrm>
            <a:off x="9923164" y="2189550"/>
            <a:ext cx="2294237" cy="1390018"/>
          </a:xfrm>
          <a:prstGeom prst="rect">
            <a:avLst/>
          </a:prstGeom>
          <a:ln>
            <a:solidFill>
              <a:schemeClr val="tx1"/>
            </a:solidFill>
          </a:ln>
        </p:spPr>
      </p:pic>
      <p:pic>
        <p:nvPicPr>
          <p:cNvPr id="12" name="Рисунок 11">
            <a:extLst>
              <a:ext uri="{FF2B5EF4-FFF2-40B4-BE49-F238E27FC236}">
                <a16:creationId xmlns:a16="http://schemas.microsoft.com/office/drawing/2014/main" id="{26CB9F8C-9F0C-404B-9314-361925A056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02400" y="4179287"/>
            <a:ext cx="6312263" cy="2466766"/>
          </a:xfrm>
          <a:prstGeom prst="rect">
            <a:avLst/>
          </a:prstGeom>
        </p:spPr>
      </p:pic>
      <p:sp>
        <p:nvSpPr>
          <p:cNvPr id="3" name="TextBox 2">
            <a:extLst>
              <a:ext uri="{FF2B5EF4-FFF2-40B4-BE49-F238E27FC236}">
                <a16:creationId xmlns:a16="http://schemas.microsoft.com/office/drawing/2014/main" id="{44315771-4365-5246-8C5A-C6247739EFDA}"/>
              </a:ext>
            </a:extLst>
          </p:cNvPr>
          <p:cNvSpPr txBox="1"/>
          <p:nvPr/>
        </p:nvSpPr>
        <p:spPr>
          <a:xfrm>
            <a:off x="8231964" y="7016420"/>
            <a:ext cx="2853133"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rgbClr val="293955"/>
                </a:solidFill>
                <a:effectLst/>
                <a:uFillTx/>
                <a:latin typeface="+mj-lt"/>
                <a:ea typeface="+mj-ea"/>
                <a:cs typeface="+mj-cs"/>
                <a:sym typeface="Helvetica Light"/>
              </a:rPr>
              <a:t>&gt;5000 </a:t>
            </a:r>
            <a:r>
              <a:rPr kumimoji="0" lang="ru-RU" sz="3600" b="1" i="0" u="none" strike="noStrike" cap="none" spc="0" normalizeH="0" baseline="0" dirty="0">
                <a:ln>
                  <a:noFill/>
                </a:ln>
                <a:solidFill>
                  <a:srgbClr val="293955"/>
                </a:solidFill>
                <a:effectLst/>
                <a:uFillTx/>
                <a:latin typeface="+mj-lt"/>
                <a:ea typeface="+mj-ea"/>
                <a:cs typeface="+mj-cs"/>
                <a:sym typeface="Helvetica Light"/>
              </a:rPr>
              <a:t>устройств</a:t>
            </a:r>
          </a:p>
        </p:txBody>
      </p:sp>
      <p:pic>
        <p:nvPicPr>
          <p:cNvPr id="13" name="Рисунок 12">
            <a:extLst>
              <a:ext uri="{FF2B5EF4-FFF2-40B4-BE49-F238E27FC236}">
                <a16:creationId xmlns:a16="http://schemas.microsoft.com/office/drawing/2014/main" id="{54140333-8F79-FD43-8E9E-2D44A8B6CB0E}"/>
              </a:ext>
            </a:extLst>
          </p:cNvPr>
          <p:cNvPicPr>
            <a:picLocks noChangeAspect="1"/>
          </p:cNvPicPr>
          <p:nvPr/>
        </p:nvPicPr>
        <p:blipFill>
          <a:blip r:embed="rId7"/>
          <a:stretch>
            <a:fillRect/>
          </a:stretch>
        </p:blipFill>
        <p:spPr>
          <a:xfrm>
            <a:off x="493977" y="2189550"/>
            <a:ext cx="6008423" cy="5865165"/>
          </a:xfrm>
          <a:prstGeom prst="rect">
            <a:avLst/>
          </a:prstGeom>
        </p:spPr>
      </p:pic>
    </p:spTree>
    <p:extLst>
      <p:ext uri="{BB962C8B-B14F-4D97-AF65-F5344CB8AC3E}">
        <p14:creationId xmlns:p14="http://schemas.microsoft.com/office/powerpoint/2010/main" val="402172068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Технологии</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12</a:t>
            </a:fld>
            <a:endParaRPr lang="ru-RU" dirty="0"/>
          </a:p>
        </p:txBody>
      </p:sp>
      <p:sp>
        <p:nvSpPr>
          <p:cNvPr id="10" name="object 3">
            <a:extLst>
              <a:ext uri="{FF2B5EF4-FFF2-40B4-BE49-F238E27FC236}">
                <a16:creationId xmlns:a16="http://schemas.microsoft.com/office/drawing/2014/main" id="{A970D838-7658-5E44-A81A-C588B2E63689}"/>
              </a:ext>
            </a:extLst>
          </p:cNvPr>
          <p:cNvSpPr txBox="1"/>
          <p:nvPr/>
        </p:nvSpPr>
        <p:spPr>
          <a:xfrm>
            <a:off x="9535123" y="5278119"/>
            <a:ext cx="5645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ф</a:t>
            </a: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1" name="object 4">
            <a:extLst>
              <a:ext uri="{FF2B5EF4-FFF2-40B4-BE49-F238E27FC236}">
                <a16:creationId xmlns:a16="http://schemas.microsoft.com/office/drawing/2014/main" id="{0BDEE755-930E-E44D-A3F5-505D2A8F6355}"/>
              </a:ext>
            </a:extLst>
          </p:cNvPr>
          <p:cNvSpPr txBox="1"/>
          <p:nvPr/>
        </p:nvSpPr>
        <p:spPr>
          <a:xfrm>
            <a:off x="9722575" y="6902347"/>
            <a:ext cx="37719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pic>
        <p:nvPicPr>
          <p:cNvPr id="18" name="Рисунок 17">
            <a:extLst>
              <a:ext uri="{FF2B5EF4-FFF2-40B4-BE49-F238E27FC236}">
                <a16:creationId xmlns:a16="http://schemas.microsoft.com/office/drawing/2014/main" id="{A181AB48-61A4-F24B-8FF9-B3632805ADDD}"/>
              </a:ext>
            </a:extLst>
          </p:cNvPr>
          <p:cNvPicPr>
            <a:picLocks noChangeAspect="1"/>
          </p:cNvPicPr>
          <p:nvPr/>
        </p:nvPicPr>
        <p:blipFill>
          <a:blip r:embed="rId3"/>
          <a:stretch>
            <a:fillRect/>
          </a:stretch>
        </p:blipFill>
        <p:spPr>
          <a:xfrm>
            <a:off x="644132" y="1874703"/>
            <a:ext cx="4882613" cy="1621028"/>
          </a:xfrm>
          <a:prstGeom prst="rect">
            <a:avLst/>
          </a:prstGeom>
        </p:spPr>
      </p:pic>
      <p:pic>
        <p:nvPicPr>
          <p:cNvPr id="19" name="Рисунок 18">
            <a:extLst>
              <a:ext uri="{FF2B5EF4-FFF2-40B4-BE49-F238E27FC236}">
                <a16:creationId xmlns:a16="http://schemas.microsoft.com/office/drawing/2014/main" id="{B9C1E51E-3FAC-AD49-A426-FE43E2FDC74D}"/>
              </a:ext>
            </a:extLst>
          </p:cNvPr>
          <p:cNvPicPr>
            <a:picLocks noChangeAspect="1"/>
          </p:cNvPicPr>
          <p:nvPr/>
        </p:nvPicPr>
        <p:blipFill>
          <a:blip r:embed="rId4"/>
          <a:stretch>
            <a:fillRect/>
          </a:stretch>
        </p:blipFill>
        <p:spPr>
          <a:xfrm>
            <a:off x="1239366" y="6481313"/>
            <a:ext cx="3723926" cy="2291647"/>
          </a:xfrm>
          <a:prstGeom prst="rect">
            <a:avLst/>
          </a:prstGeom>
        </p:spPr>
      </p:pic>
      <p:pic>
        <p:nvPicPr>
          <p:cNvPr id="21" name="Picture 13" descr="https://lh3.googleusercontent.com/rD7ZxFHkw8wyHj5twy5OL4NJtoqBR4DJuhzUTfo0L7-YL784j68L_KGEiAlMh1-0Wj5k-0UzyeM3KduXfVUexRQ8bjMy3MR0FelvFSfaNwk-rpFvnmuRlsQ215QqDuUc4cw29xBLHNw">
            <a:extLst>
              <a:ext uri="{FF2B5EF4-FFF2-40B4-BE49-F238E27FC236}">
                <a16:creationId xmlns:a16="http://schemas.microsoft.com/office/drawing/2014/main" id="{50BAD180-3599-F74A-9B11-30A99C5CBA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8816" y="2045793"/>
            <a:ext cx="5508585" cy="1383841"/>
          </a:xfrm>
          <a:prstGeom prst="rect">
            <a:avLst/>
          </a:prstGeom>
          <a:noFill/>
          <a:extLst>
            <a:ext uri="{909E8E84-426E-40DD-AFC4-6F175D3DCCD1}">
              <a14:hiddenFill xmlns:a14="http://schemas.microsoft.com/office/drawing/2010/main">
                <a:solidFill>
                  <a:srgbClr val="FFFFFF"/>
                </a:solidFill>
              </a14:hiddenFill>
            </a:ext>
          </a:extLst>
        </p:spPr>
      </p:pic>
      <p:pic>
        <p:nvPicPr>
          <p:cNvPr id="22" name="Рисунок 21">
            <a:extLst>
              <a:ext uri="{FF2B5EF4-FFF2-40B4-BE49-F238E27FC236}">
                <a16:creationId xmlns:a16="http://schemas.microsoft.com/office/drawing/2014/main" id="{B51ABAE7-1A19-6542-8AEE-1C78317709F4}"/>
              </a:ext>
            </a:extLst>
          </p:cNvPr>
          <p:cNvPicPr>
            <a:picLocks noChangeAspect="1"/>
          </p:cNvPicPr>
          <p:nvPr/>
        </p:nvPicPr>
        <p:blipFill rotWithShape="1">
          <a:blip r:embed="rId6"/>
          <a:srcRect b="22483"/>
          <a:stretch/>
        </p:blipFill>
        <p:spPr>
          <a:xfrm>
            <a:off x="7933116" y="3946590"/>
            <a:ext cx="4333044" cy="2099293"/>
          </a:xfrm>
          <a:prstGeom prst="rect">
            <a:avLst/>
          </a:prstGeom>
        </p:spPr>
      </p:pic>
      <p:pic>
        <p:nvPicPr>
          <p:cNvPr id="23" name="Рисунок 22">
            <a:extLst>
              <a:ext uri="{FF2B5EF4-FFF2-40B4-BE49-F238E27FC236}">
                <a16:creationId xmlns:a16="http://schemas.microsoft.com/office/drawing/2014/main" id="{A954770C-2C39-624E-A538-697B719240B1}"/>
              </a:ext>
            </a:extLst>
          </p:cNvPr>
          <p:cNvPicPr>
            <a:picLocks noChangeAspect="1"/>
          </p:cNvPicPr>
          <p:nvPr/>
        </p:nvPicPr>
        <p:blipFill>
          <a:blip r:embed="rId7"/>
          <a:stretch>
            <a:fillRect/>
          </a:stretch>
        </p:blipFill>
        <p:spPr>
          <a:xfrm>
            <a:off x="6310324" y="5599751"/>
            <a:ext cx="7014112" cy="3594732"/>
          </a:xfrm>
          <a:prstGeom prst="rect">
            <a:avLst/>
          </a:prstGeom>
        </p:spPr>
      </p:pic>
      <p:pic>
        <p:nvPicPr>
          <p:cNvPr id="3" name="Рисунок 2">
            <a:extLst>
              <a:ext uri="{FF2B5EF4-FFF2-40B4-BE49-F238E27FC236}">
                <a16:creationId xmlns:a16="http://schemas.microsoft.com/office/drawing/2014/main" id="{54C3F712-9FD3-2345-BF32-47034A2CBA1F}"/>
              </a:ext>
            </a:extLst>
          </p:cNvPr>
          <p:cNvPicPr>
            <a:picLocks noChangeAspect="1"/>
          </p:cNvPicPr>
          <p:nvPr/>
        </p:nvPicPr>
        <p:blipFill>
          <a:blip r:embed="rId8"/>
          <a:stretch>
            <a:fillRect/>
          </a:stretch>
        </p:blipFill>
        <p:spPr>
          <a:xfrm>
            <a:off x="6064640" y="4286954"/>
            <a:ext cx="1778000" cy="1778000"/>
          </a:xfrm>
          <a:prstGeom prst="rect">
            <a:avLst/>
          </a:prstGeom>
        </p:spPr>
      </p:pic>
      <p:pic>
        <p:nvPicPr>
          <p:cNvPr id="5" name="Рисунок 4">
            <a:extLst>
              <a:ext uri="{FF2B5EF4-FFF2-40B4-BE49-F238E27FC236}">
                <a16:creationId xmlns:a16="http://schemas.microsoft.com/office/drawing/2014/main" id="{660226A8-54BF-2B40-86FC-F59F975E6B1E}"/>
              </a:ext>
            </a:extLst>
          </p:cNvPr>
          <p:cNvPicPr>
            <a:picLocks noChangeAspect="1"/>
          </p:cNvPicPr>
          <p:nvPr/>
        </p:nvPicPr>
        <p:blipFill>
          <a:blip r:embed="rId9"/>
          <a:stretch>
            <a:fillRect/>
          </a:stretch>
        </p:blipFill>
        <p:spPr>
          <a:xfrm>
            <a:off x="1277528" y="4246147"/>
            <a:ext cx="4406900" cy="1778000"/>
          </a:xfrm>
          <a:prstGeom prst="rect">
            <a:avLst/>
          </a:prstGeom>
        </p:spPr>
      </p:pic>
    </p:spTree>
    <p:extLst>
      <p:ext uri="{BB962C8B-B14F-4D97-AF65-F5344CB8AC3E}">
        <p14:creationId xmlns:p14="http://schemas.microsoft.com/office/powerpoint/2010/main" val="194912035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Список источников</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13</a:t>
            </a:fld>
            <a:endParaRPr lang="ru-RU" dirty="0"/>
          </a:p>
        </p:txBody>
      </p:sp>
      <p:sp>
        <p:nvSpPr>
          <p:cNvPr id="10" name="object 3">
            <a:extLst>
              <a:ext uri="{FF2B5EF4-FFF2-40B4-BE49-F238E27FC236}">
                <a16:creationId xmlns:a16="http://schemas.microsoft.com/office/drawing/2014/main" id="{A970D838-7658-5E44-A81A-C588B2E63689}"/>
              </a:ext>
            </a:extLst>
          </p:cNvPr>
          <p:cNvSpPr txBox="1"/>
          <p:nvPr/>
        </p:nvSpPr>
        <p:spPr>
          <a:xfrm>
            <a:off x="9535123" y="5278119"/>
            <a:ext cx="5645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ф</a:t>
            </a: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1" name="object 4">
            <a:extLst>
              <a:ext uri="{FF2B5EF4-FFF2-40B4-BE49-F238E27FC236}">
                <a16:creationId xmlns:a16="http://schemas.microsoft.com/office/drawing/2014/main" id="{0BDEE755-930E-E44D-A3F5-505D2A8F6355}"/>
              </a:ext>
            </a:extLst>
          </p:cNvPr>
          <p:cNvSpPr txBox="1"/>
          <p:nvPr/>
        </p:nvSpPr>
        <p:spPr>
          <a:xfrm>
            <a:off x="9722575" y="6902347"/>
            <a:ext cx="37719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4" name="Прямоугольник 3">
            <a:extLst>
              <a:ext uri="{FF2B5EF4-FFF2-40B4-BE49-F238E27FC236}">
                <a16:creationId xmlns:a16="http://schemas.microsoft.com/office/drawing/2014/main" id="{3CCD2787-DA1C-364C-881A-0ABD7EFBC24C}"/>
              </a:ext>
            </a:extLst>
          </p:cNvPr>
          <p:cNvSpPr/>
          <p:nvPr/>
        </p:nvSpPr>
        <p:spPr>
          <a:xfrm>
            <a:off x="292531" y="1692231"/>
            <a:ext cx="12571853" cy="7439472"/>
          </a:xfrm>
          <a:prstGeom prst="rect">
            <a:avLst/>
          </a:prstGeom>
        </p:spPr>
        <p:txBody>
          <a:bodyPr wrap="square">
            <a:spAutoFit/>
          </a:bodyPr>
          <a:lstStyle/>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C. Kratzke, C. Cox. Global Journal of Health Education and Promotion, vol. 15, pp. 72-82, 2012;</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ru-RU" sz="1600" dirty="0">
                <a:solidFill>
                  <a:srgbClr val="293955"/>
                </a:solidFill>
                <a:latin typeface="Times New Roman" panose="02020603050405020304" pitchFamily="18" charset="0"/>
                <a:ea typeface="Calibri" panose="020F0502020204030204" pitchFamily="34" charset="0"/>
              </a:rPr>
              <a:t>Онлайн-издание о технологиях и трендах “</a:t>
            </a:r>
            <a:r>
              <a:rPr lang="en-US" sz="1600" dirty="0" err="1">
                <a:solidFill>
                  <a:srgbClr val="293955"/>
                </a:solidFill>
                <a:latin typeface="Times New Roman" panose="02020603050405020304" pitchFamily="18" charset="0"/>
                <a:ea typeface="Calibri" panose="020F0502020204030204" pitchFamily="34" charset="0"/>
              </a:rPr>
              <a:t>TJournal</a:t>
            </a:r>
            <a:r>
              <a:rPr lang="ru-RU" sz="1600" dirty="0">
                <a:solidFill>
                  <a:srgbClr val="293955"/>
                </a:solidFill>
                <a:latin typeface="Times New Roman" panose="02020603050405020304" pitchFamily="18" charset="0"/>
                <a:ea typeface="Calibri" panose="020F0502020204030204" pitchFamily="34" charset="0"/>
              </a:rPr>
              <a:t>” [Электронный ресурс]. </a:t>
            </a:r>
            <a:r>
              <a:rPr lang="en-US" sz="1600" dirty="0">
                <a:solidFill>
                  <a:srgbClr val="293955"/>
                </a:solidFill>
                <a:latin typeface="Times New Roman" panose="02020603050405020304" pitchFamily="18" charset="0"/>
                <a:ea typeface="Calibri" panose="020F0502020204030204" pitchFamily="34" charset="0"/>
              </a:rPr>
              <a:t>URL: https://</a:t>
            </a:r>
            <a:r>
              <a:rPr lang="en-US" sz="1600" dirty="0" err="1">
                <a:solidFill>
                  <a:srgbClr val="293955"/>
                </a:solidFill>
                <a:latin typeface="Times New Roman" panose="02020603050405020304" pitchFamily="18" charset="0"/>
                <a:ea typeface="Calibri" panose="020F0502020204030204" pitchFamily="34" charset="0"/>
              </a:rPr>
              <a:t>tjournal.ru</a:t>
            </a:r>
            <a:r>
              <a:rPr lang="en-US" sz="1600" dirty="0">
                <a:solidFill>
                  <a:srgbClr val="293955"/>
                </a:solidFill>
                <a:latin typeface="Times New Roman" panose="02020603050405020304" pitchFamily="18" charset="0"/>
                <a:ea typeface="Calibri" panose="020F0502020204030204" pitchFamily="34" charset="0"/>
              </a:rPr>
              <a:t>/67691-google-pereimenoval-android-wear-i-hochet-privlech-polzovateley-iphone (</a:t>
            </a:r>
            <a:r>
              <a:rPr lang="en-US" sz="1600" dirty="0" err="1">
                <a:solidFill>
                  <a:srgbClr val="293955"/>
                </a:solidFill>
                <a:latin typeface="Times New Roman" panose="02020603050405020304" pitchFamily="18" charset="0"/>
                <a:ea typeface="Calibri" panose="020F0502020204030204" pitchFamily="34" charset="0"/>
              </a:rPr>
              <a:t>дата</a:t>
            </a:r>
            <a:r>
              <a:rPr lang="en-US" sz="1600" dirty="0">
                <a:solidFill>
                  <a:srgbClr val="293955"/>
                </a:solidFill>
                <a:latin typeface="Times New Roman" panose="02020603050405020304" pitchFamily="18" charset="0"/>
                <a:ea typeface="Calibri" panose="020F0502020204030204" pitchFamily="34" charset="0"/>
              </a:rPr>
              <a:t> </a:t>
            </a:r>
            <a:r>
              <a:rPr lang="en-US" sz="1600" dirty="0" err="1">
                <a:solidFill>
                  <a:srgbClr val="293955"/>
                </a:solidFill>
                <a:latin typeface="Times New Roman" panose="02020603050405020304" pitchFamily="18" charset="0"/>
                <a:ea typeface="Calibri" panose="020F0502020204030204" pitchFamily="34" charset="0"/>
              </a:rPr>
              <a:t>обращения</a:t>
            </a:r>
            <a:r>
              <a:rPr lang="en-US" sz="1600" dirty="0">
                <a:solidFill>
                  <a:srgbClr val="293955"/>
                </a:solidFill>
                <a:latin typeface="Times New Roman" panose="02020603050405020304" pitchFamily="18" charset="0"/>
                <a:ea typeface="Calibri" panose="020F0502020204030204" pitchFamily="34" charset="0"/>
              </a:rPr>
              <a:t>: 02.03.2018);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ru-RU" sz="1600" dirty="0">
                <a:solidFill>
                  <a:srgbClr val="293955"/>
                </a:solidFill>
                <a:latin typeface="Times New Roman" panose="02020603050405020304" pitchFamily="18" charset="0"/>
                <a:ea typeface="Calibri" panose="020F0502020204030204" pitchFamily="34" charset="0"/>
              </a:rPr>
              <a:t>Сайт международного информационного агентства Россия сегодня [Электронный ресурс]. </a:t>
            </a:r>
            <a:r>
              <a:rPr lang="en-US" sz="1600" dirty="0">
                <a:solidFill>
                  <a:srgbClr val="293955"/>
                </a:solidFill>
                <a:latin typeface="Times New Roman" panose="02020603050405020304" pitchFamily="18" charset="0"/>
                <a:ea typeface="Calibri" panose="020F0502020204030204" pitchFamily="34" charset="0"/>
              </a:rPr>
              <a:t>URL: https://</a:t>
            </a:r>
            <a:r>
              <a:rPr lang="en-US" sz="1600" dirty="0" err="1">
                <a:solidFill>
                  <a:srgbClr val="293955"/>
                </a:solidFill>
                <a:latin typeface="Times New Roman" panose="02020603050405020304" pitchFamily="18" charset="0"/>
                <a:ea typeface="Calibri" panose="020F0502020204030204" pitchFamily="34" charset="0"/>
              </a:rPr>
              <a:t>ria.ru</a:t>
            </a:r>
            <a:r>
              <a:rPr lang="en-US" sz="1600" dirty="0">
                <a:solidFill>
                  <a:srgbClr val="293955"/>
                </a:solidFill>
                <a:latin typeface="Times New Roman" panose="02020603050405020304" pitchFamily="18" charset="0"/>
                <a:ea typeface="Calibri" panose="020F0502020204030204" pitchFamily="34" charset="0"/>
              </a:rPr>
              <a:t>/society/20180222/1515115792</a:t>
            </a:r>
            <a:r>
              <a:rPr lang="ru-RU" sz="1600" dirty="0">
                <a:solidFill>
                  <a:srgbClr val="293955"/>
                </a:solidFill>
                <a:latin typeface="Times New Roman" panose="02020603050405020304" pitchFamily="18" charset="0"/>
                <a:ea typeface="Calibri" panose="020F0502020204030204" pitchFamily="34" charset="0"/>
              </a:rPr>
              <a:t>.</a:t>
            </a:r>
            <a:r>
              <a:rPr lang="ru-RU" sz="1600" dirty="0" err="1">
                <a:solidFill>
                  <a:srgbClr val="293955"/>
                </a:solidFill>
                <a:latin typeface="Times New Roman" panose="02020603050405020304" pitchFamily="18" charset="0"/>
                <a:ea typeface="Calibri" panose="020F0502020204030204" pitchFamily="34" charset="0"/>
              </a:rPr>
              <a:t>html</a:t>
            </a:r>
            <a:r>
              <a:rPr lang="ru-RU" sz="1600" dirty="0">
                <a:solidFill>
                  <a:srgbClr val="293955"/>
                </a:solidFill>
                <a:latin typeface="Times New Roman" panose="02020603050405020304" pitchFamily="18" charset="0"/>
                <a:ea typeface="Calibri" panose="020F0502020204030204" pitchFamily="34" charset="0"/>
              </a:rPr>
              <a:t> </a:t>
            </a:r>
            <a:r>
              <a:rPr lang="ru-RU" sz="1600" dirty="0">
                <a:solidFill>
                  <a:srgbClr val="293955"/>
                </a:solidFill>
                <a:latin typeface="yandex-sans"/>
                <a:ea typeface="Times New Roman" panose="02020603050405020304" pitchFamily="18" charset="0"/>
              </a:rPr>
              <a:t>(дата обращения: 02.03.2018);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E. Derbyshire, D. Dancey. “Smartphone Medical Applications for Women’s Health: What Is the Evidence-Base and Feedback?”. </a:t>
            </a:r>
            <a:r>
              <a:rPr lang="ru-RU" sz="1600" dirty="0">
                <a:solidFill>
                  <a:srgbClr val="293955"/>
                </a:solidFill>
                <a:latin typeface="Times New Roman" panose="02020603050405020304" pitchFamily="18" charset="0"/>
                <a:ea typeface="Calibri" panose="020F0502020204030204" pitchFamily="34" charset="0"/>
              </a:rPr>
              <a:t>International Journal of Telemedicine and Applications, vol. 2013, Article ID 782074, 2013</a:t>
            </a:r>
            <a:r>
              <a:rPr lang="en-US" sz="1600" dirty="0">
                <a:solidFill>
                  <a:srgbClr val="293955"/>
                </a:solidFill>
                <a:latin typeface="Times New Roman" panose="02020603050405020304" pitchFamily="18" charset="0"/>
                <a:ea typeface="Calibri" panose="020F0502020204030204" pitchFamily="34" charset="0"/>
              </a:rPr>
              <a:t>;</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Google Inc., “Health-tracking platform”</a:t>
            </a:r>
            <a:r>
              <a:rPr lang="en-US" sz="1600" dirty="0">
                <a:solidFill>
                  <a:srgbClr val="293955"/>
                </a:solidFill>
                <a:latin typeface="yandex-sans"/>
                <a:ea typeface="Times New Roman" panose="02020603050405020304" pitchFamily="18" charset="0"/>
              </a:rPr>
              <a:t> [</a:t>
            </a:r>
            <a:r>
              <a:rPr lang="ru-RU" sz="1600" dirty="0">
                <a:solidFill>
                  <a:srgbClr val="293955"/>
                </a:solidFill>
                <a:latin typeface="yandex-sans"/>
                <a:ea typeface="Times New Roman" panose="02020603050405020304" pitchFamily="18" charset="0"/>
              </a:rPr>
              <a:t>Электронный ресурс</a:t>
            </a:r>
            <a:r>
              <a:rPr lang="en-US" sz="1600" dirty="0">
                <a:solidFill>
                  <a:srgbClr val="293955"/>
                </a:solidFill>
                <a:latin typeface="yandex-sans"/>
                <a:ea typeface="Times New Roman" panose="02020603050405020304" pitchFamily="18" charset="0"/>
              </a:rPr>
              <a:t>]. </a:t>
            </a:r>
            <a:r>
              <a:rPr lang="ru-RU" sz="1600" dirty="0">
                <a:solidFill>
                  <a:srgbClr val="293955"/>
                </a:solidFill>
                <a:latin typeface="yandex-sans"/>
                <a:ea typeface="Times New Roman" panose="02020603050405020304" pitchFamily="18" charset="0"/>
              </a:rPr>
              <a:t>URL: </a:t>
            </a:r>
            <a:r>
              <a:rPr lang="en-US" sz="1600" dirty="0">
                <a:solidFill>
                  <a:srgbClr val="293955"/>
                </a:solidFill>
                <a:latin typeface="Times New Roman" panose="02020603050405020304" pitchFamily="18" charset="0"/>
                <a:ea typeface="Calibri" panose="020F0502020204030204" pitchFamily="34" charset="0"/>
              </a:rPr>
              <a:t>https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www</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google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ru</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intl</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en</a:t>
            </a:r>
            <a:r>
              <a:rPr lang="ru-RU" sz="1600" dirty="0">
                <a:solidFill>
                  <a:srgbClr val="293955"/>
                </a:solidFill>
                <a:latin typeface="Times New Roman" panose="02020603050405020304" pitchFamily="18" charset="0"/>
                <a:ea typeface="Calibri" panose="020F0502020204030204" pitchFamily="34" charset="0"/>
              </a:rPr>
              <a:t>_</a:t>
            </a:r>
            <a:r>
              <a:rPr lang="en-US" sz="1600" dirty="0" err="1">
                <a:solidFill>
                  <a:srgbClr val="293955"/>
                </a:solidFill>
                <a:latin typeface="Times New Roman" panose="02020603050405020304" pitchFamily="18" charset="0"/>
                <a:ea typeface="Calibri" panose="020F0502020204030204" pitchFamily="34" charset="0"/>
              </a:rPr>
              <a:t>en</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fit</a:t>
            </a:r>
            <a:r>
              <a:rPr lang="ru-RU" sz="1600" dirty="0">
                <a:solidFill>
                  <a:srgbClr val="293955"/>
                </a:solidFill>
                <a:latin typeface="Times New Roman" panose="02020603050405020304" pitchFamily="18" charset="0"/>
                <a:ea typeface="Calibri" panose="020F0502020204030204" pitchFamily="34" charset="0"/>
              </a:rPr>
              <a:t>/ </a:t>
            </a:r>
            <a:r>
              <a:rPr lang="ru-RU" sz="1600" dirty="0">
                <a:solidFill>
                  <a:srgbClr val="293955"/>
                </a:solidFill>
                <a:latin typeface="yandex-sans"/>
                <a:ea typeface="Times New Roman" panose="02020603050405020304" pitchFamily="18" charset="0"/>
              </a:rPr>
              <a:t>(дата обращения: 05.01.2018);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V. Gay, P. Leijdekkers. “Bringing Health and Fitness Data Together for Connected Health Care: Mobile Apps as Enablers of Interoperability”, J Med Internet Res, vol. 17, p. 260, 2015;</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 Simon Khalaf, SVP, Product &amp; Engineering, Publisher Products, Yahoo, Flurry Analytics [</a:t>
            </a:r>
            <a:r>
              <a:rPr lang="en-US" sz="1600" dirty="0" err="1">
                <a:solidFill>
                  <a:srgbClr val="293955"/>
                </a:solidFill>
                <a:latin typeface="Times New Roman" panose="02020603050405020304" pitchFamily="18" charset="0"/>
                <a:ea typeface="Calibri" panose="020F0502020204030204" pitchFamily="34" charset="0"/>
              </a:rPr>
              <a:t>Электронный</a:t>
            </a:r>
            <a:r>
              <a:rPr lang="en-US" sz="1600" dirty="0">
                <a:solidFill>
                  <a:srgbClr val="293955"/>
                </a:solidFill>
                <a:latin typeface="Times New Roman" panose="02020603050405020304" pitchFamily="18" charset="0"/>
                <a:ea typeface="Calibri" panose="020F0502020204030204" pitchFamily="34" charset="0"/>
              </a:rPr>
              <a:t> </a:t>
            </a:r>
            <a:r>
              <a:rPr lang="en-US" sz="1600" dirty="0" err="1">
                <a:solidFill>
                  <a:srgbClr val="293955"/>
                </a:solidFill>
                <a:latin typeface="Times New Roman" panose="02020603050405020304" pitchFamily="18" charset="0"/>
                <a:ea typeface="Calibri" panose="020F0502020204030204" pitchFamily="34" charset="0"/>
              </a:rPr>
              <a:t>ресурс</a:t>
            </a:r>
            <a:r>
              <a:rPr lang="en-US" sz="1600" dirty="0">
                <a:solidFill>
                  <a:srgbClr val="293955"/>
                </a:solidFill>
                <a:latin typeface="Times New Roman" panose="02020603050405020304" pitchFamily="18" charset="0"/>
                <a:ea typeface="Calibri" panose="020F0502020204030204" pitchFamily="34" charset="0"/>
              </a:rPr>
              <a:t>]. URL: http://</a:t>
            </a:r>
            <a:r>
              <a:rPr lang="en-US" sz="1600" dirty="0" err="1">
                <a:solidFill>
                  <a:srgbClr val="293955"/>
                </a:solidFill>
                <a:latin typeface="Times New Roman" panose="02020603050405020304" pitchFamily="18" charset="0"/>
                <a:ea typeface="Calibri" panose="020F0502020204030204" pitchFamily="34" charset="0"/>
              </a:rPr>
              <a:t>flurrymobile.tumblr.com</a:t>
            </a:r>
            <a:r>
              <a:rPr lang="en-US" sz="1600" dirty="0">
                <a:solidFill>
                  <a:srgbClr val="293955"/>
                </a:solidFill>
                <a:latin typeface="Times New Roman" panose="02020603050405020304" pitchFamily="18" charset="0"/>
                <a:ea typeface="Calibri" panose="020F0502020204030204" pitchFamily="34" charset="0"/>
              </a:rPr>
              <a:t>/post/136677391508/stateofmobile2015 (</a:t>
            </a:r>
            <a:r>
              <a:rPr lang="en-US" sz="1600" dirty="0" err="1">
                <a:solidFill>
                  <a:srgbClr val="293955"/>
                </a:solidFill>
                <a:latin typeface="Times New Roman" panose="02020603050405020304" pitchFamily="18" charset="0"/>
                <a:ea typeface="Calibri" panose="020F0502020204030204" pitchFamily="34" charset="0"/>
              </a:rPr>
              <a:t>дата</a:t>
            </a:r>
            <a:r>
              <a:rPr lang="en-US" sz="1600" dirty="0">
                <a:solidFill>
                  <a:srgbClr val="293955"/>
                </a:solidFill>
                <a:latin typeface="Times New Roman" panose="02020603050405020304" pitchFamily="18" charset="0"/>
                <a:ea typeface="Calibri" panose="020F0502020204030204" pitchFamily="34" charset="0"/>
              </a:rPr>
              <a:t> </a:t>
            </a:r>
            <a:r>
              <a:rPr lang="en-US" sz="1600" dirty="0" err="1">
                <a:solidFill>
                  <a:srgbClr val="293955"/>
                </a:solidFill>
                <a:latin typeface="Times New Roman" panose="02020603050405020304" pitchFamily="18" charset="0"/>
                <a:ea typeface="Calibri" panose="020F0502020204030204" pitchFamily="34" charset="0"/>
              </a:rPr>
              <a:t>обращения</a:t>
            </a:r>
            <a:r>
              <a:rPr lang="en-US" sz="1600" dirty="0">
                <a:solidFill>
                  <a:srgbClr val="293955"/>
                </a:solidFill>
                <a:latin typeface="Times New Roman" panose="02020603050405020304" pitchFamily="18" charset="0"/>
                <a:ea typeface="Calibri" panose="020F0502020204030204" pitchFamily="34" charset="0"/>
              </a:rPr>
              <a:t>: 05.01.2018);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Apple Inc., “Health informatics mobile application”</a:t>
            </a:r>
            <a:r>
              <a:rPr lang="en-US" sz="1600" dirty="0">
                <a:solidFill>
                  <a:srgbClr val="293955"/>
                </a:solidFill>
                <a:latin typeface="yandex-sans"/>
                <a:ea typeface="Times New Roman" panose="02020603050405020304" pitchFamily="18" charset="0"/>
              </a:rPr>
              <a:t> [</a:t>
            </a:r>
            <a:r>
              <a:rPr lang="ru-RU" sz="1600" dirty="0">
                <a:solidFill>
                  <a:srgbClr val="293955"/>
                </a:solidFill>
                <a:latin typeface="yandex-sans"/>
                <a:ea typeface="Times New Roman" panose="02020603050405020304" pitchFamily="18" charset="0"/>
              </a:rPr>
              <a:t>Электронный ресурс</a:t>
            </a:r>
            <a:r>
              <a:rPr lang="en-US" sz="1600" dirty="0">
                <a:solidFill>
                  <a:srgbClr val="293955"/>
                </a:solidFill>
                <a:latin typeface="yandex-sans"/>
                <a:ea typeface="Times New Roman" panose="02020603050405020304" pitchFamily="18" charset="0"/>
              </a:rPr>
              <a:t>]. URL</a:t>
            </a:r>
            <a:r>
              <a:rPr lang="ru-RU" sz="1600" dirty="0">
                <a:solidFill>
                  <a:srgbClr val="293955"/>
                </a:solidFill>
                <a:latin typeface="yandex-sans"/>
                <a:ea typeface="Times New Roman" panose="02020603050405020304" pitchFamily="18" charset="0"/>
              </a:rPr>
              <a:t>: </a:t>
            </a:r>
            <a:r>
              <a:rPr lang="en-US" sz="1600" dirty="0">
                <a:solidFill>
                  <a:srgbClr val="293955"/>
                </a:solidFill>
                <a:latin typeface="Times New Roman" panose="02020603050405020304" pitchFamily="18" charset="0"/>
                <a:ea typeface="Calibri" panose="020F0502020204030204" pitchFamily="34" charset="0"/>
              </a:rPr>
              <a:t>https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www</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apple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ru</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ios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health</a:t>
            </a:r>
            <a:r>
              <a:rPr lang="ru-RU" sz="1600" dirty="0">
                <a:solidFill>
                  <a:srgbClr val="293955"/>
                </a:solidFill>
                <a:latin typeface="Times New Roman" panose="02020603050405020304" pitchFamily="18" charset="0"/>
                <a:ea typeface="Calibri" panose="020F0502020204030204" pitchFamily="34" charset="0"/>
              </a:rPr>
              <a:t>/ </a:t>
            </a:r>
            <a:r>
              <a:rPr lang="ru-RU" sz="1600" dirty="0">
                <a:solidFill>
                  <a:srgbClr val="293955"/>
                </a:solidFill>
                <a:latin typeface="yandex-sans"/>
                <a:ea typeface="Times New Roman" panose="02020603050405020304" pitchFamily="18" charset="0"/>
              </a:rPr>
              <a:t>(дата обращения: 05.01.2018);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BabyJoyApp, “Child’s growth and development mobile application”</a:t>
            </a:r>
            <a:r>
              <a:rPr lang="en-US" sz="1600" dirty="0">
                <a:solidFill>
                  <a:srgbClr val="293955"/>
                </a:solidFill>
                <a:latin typeface="yandex-sans"/>
                <a:ea typeface="Times New Roman" panose="02020603050405020304" pitchFamily="18" charset="0"/>
              </a:rPr>
              <a:t> [</a:t>
            </a:r>
            <a:r>
              <a:rPr lang="ru-RU" sz="1600" dirty="0">
                <a:solidFill>
                  <a:srgbClr val="293955"/>
                </a:solidFill>
                <a:latin typeface="yandex-sans"/>
                <a:ea typeface="Times New Roman" panose="02020603050405020304" pitchFamily="18" charset="0"/>
              </a:rPr>
              <a:t>Электронный ресурс</a:t>
            </a:r>
            <a:r>
              <a:rPr lang="en-US" sz="1600" dirty="0">
                <a:solidFill>
                  <a:srgbClr val="293955"/>
                </a:solidFill>
                <a:latin typeface="yandex-sans"/>
                <a:ea typeface="Times New Roman" panose="02020603050405020304" pitchFamily="18" charset="0"/>
              </a:rPr>
              <a:t>]. URL</a:t>
            </a:r>
            <a:r>
              <a:rPr lang="ru-RU" sz="1600" dirty="0">
                <a:solidFill>
                  <a:srgbClr val="293955"/>
                </a:solidFill>
                <a:latin typeface="yandex-sans"/>
                <a:ea typeface="Times New Roman" panose="02020603050405020304" pitchFamily="18" charset="0"/>
              </a:rPr>
              <a:t>: </a:t>
            </a:r>
            <a:r>
              <a:rPr lang="en-US" sz="1600" dirty="0">
                <a:solidFill>
                  <a:srgbClr val="293955"/>
                </a:solidFill>
                <a:latin typeface="Times New Roman" panose="02020603050405020304" pitchFamily="18" charset="0"/>
                <a:ea typeface="Calibri" panose="020F0502020204030204" pitchFamily="34" charset="0"/>
              </a:rPr>
              <a:t>https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play</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google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store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apps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details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id</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babyjoy</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android </a:t>
            </a:r>
            <a:r>
              <a:rPr lang="ru-RU" sz="1600" dirty="0">
                <a:solidFill>
                  <a:srgbClr val="293955"/>
                </a:solidFill>
                <a:latin typeface="yandex-sans"/>
                <a:ea typeface="Times New Roman" panose="02020603050405020304" pitchFamily="18" charset="0"/>
              </a:rPr>
              <a:t>(дата обращения: 05.01.2018);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Seacloud Software, “Child’s growth and development mobile application” </a:t>
            </a:r>
            <a:r>
              <a:rPr lang="en-US" sz="1600" dirty="0">
                <a:solidFill>
                  <a:srgbClr val="293955"/>
                </a:solidFill>
                <a:latin typeface="yandex-sans"/>
                <a:ea typeface="Times New Roman" panose="02020603050405020304" pitchFamily="18" charset="0"/>
              </a:rPr>
              <a:t>[</a:t>
            </a:r>
            <a:r>
              <a:rPr lang="ru-RU" sz="1600" dirty="0">
                <a:solidFill>
                  <a:srgbClr val="293955"/>
                </a:solidFill>
                <a:latin typeface="yandex-sans"/>
                <a:ea typeface="Times New Roman" panose="02020603050405020304" pitchFamily="18" charset="0"/>
              </a:rPr>
              <a:t>Электронный ресурс</a:t>
            </a:r>
            <a:r>
              <a:rPr lang="en-US" sz="1600" dirty="0">
                <a:solidFill>
                  <a:srgbClr val="293955"/>
                </a:solidFill>
                <a:latin typeface="yandex-sans"/>
                <a:ea typeface="Times New Roman" panose="02020603050405020304" pitchFamily="18" charset="0"/>
              </a:rPr>
              <a:t>]. URL</a:t>
            </a:r>
            <a:r>
              <a:rPr lang="ru-RU" sz="1600" dirty="0">
                <a:solidFill>
                  <a:srgbClr val="293955"/>
                </a:solidFill>
                <a:latin typeface="yandex-sans"/>
                <a:ea typeface="Times New Roman" panose="02020603050405020304" pitchFamily="18" charset="0"/>
              </a:rPr>
              <a:t>: </a:t>
            </a:r>
            <a:r>
              <a:rPr lang="en-US" sz="1600" dirty="0">
                <a:solidFill>
                  <a:srgbClr val="293955"/>
                </a:solidFill>
                <a:latin typeface="Times New Roman" panose="02020603050405020304" pitchFamily="18" charset="0"/>
                <a:ea typeface="Calibri" panose="020F0502020204030204" pitchFamily="34" charset="0"/>
              </a:rPr>
              <a:t>https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play</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google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store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apps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details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id</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seacloud</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bc</a:t>
            </a:r>
            <a:r>
              <a:rPr lang="en-US" sz="1600" dirty="0">
                <a:solidFill>
                  <a:srgbClr val="293955"/>
                </a:solidFill>
                <a:latin typeface="Times New Roman" panose="02020603050405020304" pitchFamily="18" charset="0"/>
                <a:ea typeface="Calibri" panose="020F0502020204030204" pitchFamily="34" charset="0"/>
              </a:rPr>
              <a:t> </a:t>
            </a:r>
            <a:r>
              <a:rPr lang="ru-RU" sz="1600" dirty="0">
                <a:solidFill>
                  <a:srgbClr val="293955"/>
                </a:solidFill>
                <a:latin typeface="yandex-sans"/>
                <a:ea typeface="Times New Roman" panose="02020603050405020304" pitchFamily="18" charset="0"/>
              </a:rPr>
              <a:t>(дата обращения: 05.01.2018);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S. Nikitin, “Child’s growth and development mobile application” </a:t>
            </a:r>
            <a:r>
              <a:rPr lang="en-US" sz="1600" dirty="0">
                <a:solidFill>
                  <a:srgbClr val="293955"/>
                </a:solidFill>
                <a:latin typeface="yandex-sans"/>
                <a:ea typeface="Times New Roman" panose="02020603050405020304" pitchFamily="18" charset="0"/>
              </a:rPr>
              <a:t>[</a:t>
            </a:r>
            <a:r>
              <a:rPr lang="ru-RU" sz="1600" dirty="0">
                <a:solidFill>
                  <a:srgbClr val="293955"/>
                </a:solidFill>
                <a:latin typeface="yandex-sans"/>
                <a:ea typeface="Times New Roman" panose="02020603050405020304" pitchFamily="18" charset="0"/>
              </a:rPr>
              <a:t>Электронный ресурс</a:t>
            </a:r>
            <a:r>
              <a:rPr lang="en-US" sz="1600" dirty="0">
                <a:solidFill>
                  <a:srgbClr val="293955"/>
                </a:solidFill>
                <a:latin typeface="yandex-sans"/>
                <a:ea typeface="Times New Roman" panose="02020603050405020304" pitchFamily="18" charset="0"/>
              </a:rPr>
              <a:t>]. URL</a:t>
            </a:r>
            <a:r>
              <a:rPr lang="ru-RU" sz="1600" dirty="0">
                <a:solidFill>
                  <a:srgbClr val="293955"/>
                </a:solidFill>
                <a:latin typeface="yandex-sans"/>
                <a:ea typeface="Times New Roman" panose="02020603050405020304" pitchFamily="18" charset="0"/>
              </a:rPr>
              <a:t>: </a:t>
            </a:r>
            <a:r>
              <a:rPr lang="en-US" sz="1600" dirty="0">
                <a:solidFill>
                  <a:srgbClr val="293955"/>
                </a:solidFill>
                <a:latin typeface="Times New Roman" panose="02020603050405020304" pitchFamily="18" charset="0"/>
                <a:ea typeface="Calibri" panose="020F0502020204030204" pitchFamily="34" charset="0"/>
              </a:rPr>
              <a:t>https</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itunes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apple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ru</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app</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rodilsa</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id</a:t>
            </a:r>
            <a:r>
              <a:rPr lang="ru-RU" sz="1600" dirty="0">
                <a:solidFill>
                  <a:srgbClr val="293955"/>
                </a:solidFill>
                <a:latin typeface="Times New Roman" panose="02020603050405020304" pitchFamily="18" charset="0"/>
                <a:ea typeface="Calibri" panose="020F0502020204030204" pitchFamily="34" charset="0"/>
              </a:rPr>
              <a:t>477391124?</a:t>
            </a:r>
            <a:r>
              <a:rPr lang="en-US" sz="1600" dirty="0">
                <a:solidFill>
                  <a:srgbClr val="293955"/>
                </a:solidFill>
                <a:latin typeface="Times New Roman" panose="02020603050405020304" pitchFamily="18" charset="0"/>
                <a:ea typeface="Calibri" panose="020F0502020204030204" pitchFamily="34" charset="0"/>
              </a:rPr>
              <a:t>l</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en</a:t>
            </a:r>
            <a:r>
              <a:rPr lang="ru-RU" sz="1600" dirty="0">
                <a:solidFill>
                  <a:srgbClr val="293955"/>
                </a:solidFill>
                <a:latin typeface="Times New Roman" panose="02020603050405020304" pitchFamily="18" charset="0"/>
                <a:ea typeface="Calibri" panose="020F0502020204030204" pitchFamily="34" charset="0"/>
              </a:rPr>
              <a:t>&amp;</a:t>
            </a:r>
            <a:r>
              <a:rPr lang="en-US" sz="1600" dirty="0" err="1">
                <a:solidFill>
                  <a:srgbClr val="293955"/>
                </a:solidFill>
                <a:latin typeface="Times New Roman" panose="02020603050405020304" pitchFamily="18" charset="0"/>
                <a:ea typeface="Calibri" panose="020F0502020204030204" pitchFamily="34" charset="0"/>
              </a:rPr>
              <a:t>mt</a:t>
            </a:r>
            <a:r>
              <a:rPr lang="ru-RU" sz="1600" dirty="0">
                <a:solidFill>
                  <a:srgbClr val="293955"/>
                </a:solidFill>
                <a:latin typeface="Times New Roman" panose="02020603050405020304" pitchFamily="18" charset="0"/>
                <a:ea typeface="Calibri" panose="020F0502020204030204" pitchFamily="34" charset="0"/>
              </a:rPr>
              <a:t>=8 </a:t>
            </a:r>
            <a:r>
              <a:rPr lang="ru-RU" sz="1600" dirty="0">
                <a:solidFill>
                  <a:srgbClr val="293955"/>
                </a:solidFill>
                <a:latin typeface="yandex-sans"/>
                <a:ea typeface="Times New Roman" panose="02020603050405020304" pitchFamily="18" charset="0"/>
              </a:rPr>
              <a:t>(дата обращения: 05.01.2018);</a:t>
            </a:r>
            <a:endParaRPr lang="ru-RU" sz="1600" dirty="0">
              <a:solidFill>
                <a:srgbClr val="293955"/>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18887434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Список источников</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14</a:t>
            </a:fld>
            <a:endParaRPr lang="ru-RU" dirty="0"/>
          </a:p>
        </p:txBody>
      </p:sp>
      <p:sp>
        <p:nvSpPr>
          <p:cNvPr id="10" name="object 3">
            <a:extLst>
              <a:ext uri="{FF2B5EF4-FFF2-40B4-BE49-F238E27FC236}">
                <a16:creationId xmlns:a16="http://schemas.microsoft.com/office/drawing/2014/main" id="{A970D838-7658-5E44-A81A-C588B2E63689}"/>
              </a:ext>
            </a:extLst>
          </p:cNvPr>
          <p:cNvSpPr txBox="1"/>
          <p:nvPr/>
        </p:nvSpPr>
        <p:spPr>
          <a:xfrm>
            <a:off x="9535123" y="5278119"/>
            <a:ext cx="5645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ф</a:t>
            </a: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1" name="object 4">
            <a:extLst>
              <a:ext uri="{FF2B5EF4-FFF2-40B4-BE49-F238E27FC236}">
                <a16:creationId xmlns:a16="http://schemas.microsoft.com/office/drawing/2014/main" id="{0BDEE755-930E-E44D-A3F5-505D2A8F6355}"/>
              </a:ext>
            </a:extLst>
          </p:cNvPr>
          <p:cNvSpPr txBox="1"/>
          <p:nvPr/>
        </p:nvSpPr>
        <p:spPr>
          <a:xfrm>
            <a:off x="9722575" y="6902347"/>
            <a:ext cx="37719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4" name="Прямоугольник 3">
            <a:extLst>
              <a:ext uri="{FF2B5EF4-FFF2-40B4-BE49-F238E27FC236}">
                <a16:creationId xmlns:a16="http://schemas.microsoft.com/office/drawing/2014/main" id="{3CCD2787-DA1C-364C-881A-0ABD7EFBC24C}"/>
              </a:ext>
            </a:extLst>
          </p:cNvPr>
          <p:cNvSpPr/>
          <p:nvPr/>
        </p:nvSpPr>
        <p:spPr>
          <a:xfrm>
            <a:off x="610173" y="1864360"/>
            <a:ext cx="11784454" cy="7065396"/>
          </a:xfrm>
          <a:prstGeom prst="rect">
            <a:avLst/>
          </a:prstGeom>
        </p:spPr>
        <p:txBody>
          <a:bodyPr wrap="square">
            <a:spAutoFit/>
          </a:bodyPr>
          <a:lstStyle/>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Y. Ding, “Child’s growth and development mobile application” [</a:t>
            </a:r>
            <a:r>
              <a:rPr lang="ru-RU" sz="1600" dirty="0">
                <a:solidFill>
                  <a:srgbClr val="293955"/>
                </a:solidFill>
                <a:latin typeface="Times New Roman" panose="02020603050405020304" pitchFamily="18" charset="0"/>
              </a:rPr>
              <a:t>Электронный ресурс</a:t>
            </a:r>
            <a:r>
              <a:rPr lang="en-US" sz="1600" dirty="0">
                <a:solidFill>
                  <a:srgbClr val="293955"/>
                </a:solidFill>
                <a:latin typeface="Times New Roman" panose="02020603050405020304" pitchFamily="18" charset="0"/>
              </a:rPr>
              <a:t>]. URL</a:t>
            </a:r>
            <a:r>
              <a:rPr lang="ru-RU" sz="1600" dirty="0">
                <a:solidFill>
                  <a:srgbClr val="293955"/>
                </a:solidFill>
                <a:latin typeface="Times New Roman" panose="02020603050405020304" pitchFamily="18" charset="0"/>
              </a:rPr>
              <a:t>: </a:t>
            </a:r>
            <a:r>
              <a:rPr lang="en-US" sz="1600" dirty="0">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itunes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apple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com</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ru</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app</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firstyear</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baby</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feeding</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timer</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sleep</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nappie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log</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id</a:t>
            </a:r>
            <a:r>
              <a:rPr lang="ru-RU" sz="1600" dirty="0">
                <a:solidFill>
                  <a:srgbClr val="293955"/>
                </a:solidFill>
                <a:latin typeface="Times New Roman" panose="02020603050405020304" pitchFamily="18" charset="0"/>
              </a:rPr>
              <a:t>645810513?</a:t>
            </a:r>
            <a:r>
              <a:rPr lang="en-US" sz="1600" dirty="0">
                <a:solidFill>
                  <a:srgbClr val="293955"/>
                </a:solidFill>
                <a:latin typeface="Times New Roman" panose="02020603050405020304" pitchFamily="18" charset="0"/>
              </a:rPr>
              <a:t>l</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en</a:t>
            </a:r>
            <a:r>
              <a:rPr lang="ru-RU" sz="1600" dirty="0">
                <a:solidFill>
                  <a:srgbClr val="293955"/>
                </a:solidFill>
                <a:latin typeface="Times New Roman" panose="02020603050405020304" pitchFamily="18" charset="0"/>
              </a:rPr>
              <a:t>&amp;</a:t>
            </a:r>
            <a:r>
              <a:rPr lang="en-US" sz="1600" dirty="0" err="1">
                <a:solidFill>
                  <a:srgbClr val="293955"/>
                </a:solidFill>
                <a:latin typeface="Times New Roman" panose="02020603050405020304" pitchFamily="18" charset="0"/>
              </a:rPr>
              <a:t>mt</a:t>
            </a:r>
            <a:r>
              <a:rPr lang="ru-RU" sz="1600" dirty="0">
                <a:solidFill>
                  <a:srgbClr val="293955"/>
                </a:solidFill>
                <a:latin typeface="Times New Roman" panose="02020603050405020304" pitchFamily="18" charset="0"/>
              </a:rPr>
              <a:t>=8 (дата обращения: 05.01.2018);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Anhui Huami Information Technology Co. Ltd., “Health informatics mobile application” [</a:t>
            </a:r>
            <a:r>
              <a:rPr lang="ru-RU" sz="1600" dirty="0">
                <a:solidFill>
                  <a:srgbClr val="293955"/>
                </a:solidFill>
                <a:latin typeface="Times New Roman" panose="02020603050405020304" pitchFamily="18" charset="0"/>
              </a:rPr>
              <a:t>Электронный ресурс</a:t>
            </a:r>
            <a:r>
              <a:rPr lang="en-US" sz="1600" dirty="0">
                <a:solidFill>
                  <a:srgbClr val="293955"/>
                </a:solidFill>
                <a:latin typeface="Times New Roman" panose="02020603050405020304" pitchFamily="18" charset="0"/>
              </a:rPr>
              <a:t>]. URL</a:t>
            </a:r>
            <a:r>
              <a:rPr lang="ru-RU" sz="1600" dirty="0">
                <a:solidFill>
                  <a:srgbClr val="293955"/>
                </a:solidFill>
                <a:latin typeface="Times New Roman" panose="02020603050405020304" pitchFamily="18" charset="0"/>
              </a:rPr>
              <a:t>: </a:t>
            </a:r>
            <a:r>
              <a:rPr lang="en-US" sz="1600" dirty="0">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play</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google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com</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store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apps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details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id</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com</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xiaomi</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hm</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health </a:t>
            </a:r>
            <a:r>
              <a:rPr lang="ru-RU" sz="1600" dirty="0">
                <a:solidFill>
                  <a:srgbClr val="293955"/>
                </a:solidFill>
                <a:latin typeface="Times New Roman" panose="02020603050405020304" pitchFamily="18" charset="0"/>
              </a:rPr>
              <a:t>(дата обращения: 05.01.2018);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IDC Corporate USA, “Worldwide Quarterly Mobile Phone Tracker” [</a:t>
            </a:r>
            <a:r>
              <a:rPr lang="ru-RU" sz="1600" dirty="0">
                <a:solidFill>
                  <a:srgbClr val="293955"/>
                </a:solidFill>
                <a:latin typeface="Times New Roman" panose="02020603050405020304" pitchFamily="18" charset="0"/>
              </a:rPr>
              <a:t>Электронный ресурс</a:t>
            </a:r>
            <a:r>
              <a:rPr lang="en-US" sz="1600" dirty="0">
                <a:solidFill>
                  <a:srgbClr val="293955"/>
                </a:solidFill>
                <a:latin typeface="Times New Roman" panose="02020603050405020304" pitchFamily="18" charset="0"/>
              </a:rPr>
              <a:t>]. URL</a:t>
            </a:r>
            <a:r>
              <a:rPr lang="ru-RU" sz="1600" dirty="0">
                <a:solidFill>
                  <a:srgbClr val="293955"/>
                </a:solidFill>
                <a:latin typeface="Times New Roman" panose="02020603050405020304" pitchFamily="18" charset="0"/>
              </a:rPr>
              <a:t>: </a:t>
            </a:r>
            <a:r>
              <a:rPr lang="en-US" sz="1600" dirty="0">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www</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idc</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com</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tracker</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showproductinfo</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jsp</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prod</a:t>
            </a:r>
            <a:r>
              <a:rPr lang="ru-RU" sz="1600" dirty="0">
                <a:solidFill>
                  <a:srgbClr val="293955"/>
                </a:solidFill>
                <a:latin typeface="Times New Roman" panose="02020603050405020304" pitchFamily="18" charset="0"/>
              </a:rPr>
              <a:t>_</a:t>
            </a:r>
            <a:r>
              <a:rPr lang="en-US" sz="1600" dirty="0">
                <a:solidFill>
                  <a:srgbClr val="293955"/>
                </a:solidFill>
                <a:latin typeface="Times New Roman" panose="02020603050405020304" pitchFamily="18" charset="0"/>
              </a:rPr>
              <a:t>id</a:t>
            </a:r>
            <a:r>
              <a:rPr lang="ru-RU" sz="1600" dirty="0">
                <a:solidFill>
                  <a:srgbClr val="293955"/>
                </a:solidFill>
                <a:latin typeface="Times New Roman" panose="02020603050405020304" pitchFamily="18" charset="0"/>
              </a:rPr>
              <a:t>=37 (дата обращения: 12.01.2018);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Google Inc., Google Forms </a:t>
            </a:r>
            <a:r>
              <a:rPr lang="ru-RU" sz="1600" dirty="0">
                <a:solidFill>
                  <a:srgbClr val="293955"/>
                </a:solidFill>
                <a:latin typeface="Times New Roman" panose="02020603050405020304" pitchFamily="18" charset="0"/>
              </a:rPr>
              <a:t>[Электронный ресурс]. URL: </a:t>
            </a:r>
            <a:r>
              <a:rPr lang="en-US" sz="1600" dirty="0">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www</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google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ru</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intl</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ru</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forms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about</a:t>
            </a:r>
            <a:r>
              <a:rPr lang="ru-RU" sz="1600" dirty="0">
                <a:solidFill>
                  <a:srgbClr val="293955"/>
                </a:solidFill>
                <a:latin typeface="Times New Roman" panose="02020603050405020304" pitchFamily="18" charset="0"/>
              </a:rPr>
              <a:t>/ (дата обращения: 07.03.2018);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Google Inc</a:t>
            </a:r>
            <a:r>
              <a:rPr lang="ru-RU" sz="1600" dirty="0">
                <a:solidFill>
                  <a:srgbClr val="293955"/>
                </a:solidFill>
                <a:latin typeface="Times New Roman" panose="02020603050405020304" pitchFamily="18" charset="0"/>
              </a:rPr>
              <a:t>., </a:t>
            </a:r>
            <a:r>
              <a:rPr lang="en-US" sz="1600" dirty="0">
                <a:solidFill>
                  <a:srgbClr val="293955"/>
                </a:solidFill>
                <a:latin typeface="Times New Roman" panose="02020603050405020304" pitchFamily="18" charset="0"/>
              </a:rPr>
              <a:t>Google Fit </a:t>
            </a:r>
            <a:r>
              <a:rPr lang="ru-RU" sz="1600" dirty="0">
                <a:solidFill>
                  <a:srgbClr val="293955"/>
                </a:solidFill>
                <a:latin typeface="Times New Roman" panose="02020603050405020304" pitchFamily="18" charset="0"/>
              </a:rPr>
              <a:t>[Электронный ресурс]. URL: </a:t>
            </a:r>
            <a:r>
              <a:rPr lang="en-US" sz="1600" dirty="0">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developers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google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com</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fit</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overview </a:t>
            </a:r>
            <a:r>
              <a:rPr lang="ru-RU" sz="1600" dirty="0">
                <a:solidFill>
                  <a:srgbClr val="293955"/>
                </a:solidFill>
                <a:latin typeface="Times New Roman" panose="02020603050405020304" pitchFamily="18" charset="0"/>
              </a:rPr>
              <a:t>(дата обращения: 08.03.2018);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Google Inc., Material design [</a:t>
            </a:r>
            <a:r>
              <a:rPr lang="ru-RU" sz="1600" dirty="0">
                <a:solidFill>
                  <a:srgbClr val="293955"/>
                </a:solidFill>
                <a:latin typeface="Times New Roman" panose="02020603050405020304" pitchFamily="18" charset="0"/>
              </a:rPr>
              <a:t>Электронный ресурс</a:t>
            </a:r>
            <a:r>
              <a:rPr lang="en-US" sz="1600" dirty="0">
                <a:solidFill>
                  <a:srgbClr val="293955"/>
                </a:solidFill>
                <a:latin typeface="Times New Roman" panose="02020603050405020304" pitchFamily="18" charset="0"/>
              </a:rPr>
              <a:t>]. </a:t>
            </a:r>
            <a:r>
              <a:rPr lang="ru-RU" sz="1600" dirty="0">
                <a:solidFill>
                  <a:srgbClr val="293955"/>
                </a:solidFill>
                <a:latin typeface="Times New Roman" panose="02020603050405020304" pitchFamily="18" charset="0"/>
              </a:rPr>
              <a:t>URL: </a:t>
            </a:r>
            <a:r>
              <a:rPr lang="ru-RU" sz="1600" dirty="0" err="1">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design.google</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resources</a:t>
            </a:r>
            <a:r>
              <a:rPr lang="ru-RU" sz="1600" dirty="0">
                <a:solidFill>
                  <a:srgbClr val="293955"/>
                </a:solidFill>
                <a:latin typeface="Times New Roman" panose="02020603050405020304" pitchFamily="18" charset="0"/>
              </a:rPr>
              <a:t>/ (дата обращения: 07.03.2018);</a:t>
            </a:r>
          </a:p>
          <a:p>
            <a:pPr marL="342900" lvl="0" indent="-342900" algn="just">
              <a:lnSpc>
                <a:spcPct val="150000"/>
              </a:lnSpc>
              <a:buFont typeface="+mj-lt"/>
              <a:buAutoNum type="arabicPeriod" startAt="12"/>
            </a:pPr>
            <a:r>
              <a:rPr lang="ru-RU" sz="1600" dirty="0">
                <a:solidFill>
                  <a:srgbClr val="293955"/>
                </a:solidFill>
                <a:latin typeface="Times New Roman" panose="02020603050405020304" pitchFamily="18" charset="0"/>
              </a:rPr>
              <a:t>Сайт сервиса для хостинга IT-проектов и их совместной разработки </a:t>
            </a:r>
            <a:r>
              <a:rPr lang="en-US" sz="1600" dirty="0">
                <a:solidFill>
                  <a:srgbClr val="293955"/>
                </a:solidFill>
                <a:latin typeface="Times New Roman" panose="02020603050405020304" pitchFamily="18" charset="0"/>
              </a:rPr>
              <a:t>GitHub </a:t>
            </a:r>
            <a:r>
              <a:rPr lang="ru-RU" sz="1600" dirty="0">
                <a:solidFill>
                  <a:srgbClr val="293955"/>
                </a:solidFill>
                <a:latin typeface="Times New Roman" panose="02020603050405020304" pitchFamily="18" charset="0"/>
              </a:rPr>
              <a:t>[Электронный ресурс]. URL: </a:t>
            </a:r>
            <a:r>
              <a:rPr lang="ru-RU" sz="1600" dirty="0" err="1">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github.com</a:t>
            </a:r>
            <a:r>
              <a:rPr lang="ru-RU" sz="1600" dirty="0">
                <a:solidFill>
                  <a:srgbClr val="293955"/>
                </a:solidFill>
                <a:latin typeface="Times New Roman" panose="02020603050405020304" pitchFamily="18" charset="0"/>
              </a:rPr>
              <a:t>/ (дата обращения: 08.03.2018);</a:t>
            </a:r>
          </a:p>
          <a:p>
            <a:pPr marL="342900" lvl="0" indent="-342900" algn="just">
              <a:lnSpc>
                <a:spcPct val="150000"/>
              </a:lnSpc>
              <a:buFont typeface="+mj-lt"/>
              <a:buAutoNum type="arabicPeriod" startAt="12"/>
            </a:pPr>
            <a:r>
              <a:rPr lang="ru-RU" sz="1600" dirty="0">
                <a:solidFill>
                  <a:srgbClr val="293955"/>
                </a:solidFill>
                <a:latin typeface="Times New Roman" panose="02020603050405020304" pitchFamily="18" charset="0"/>
              </a:rPr>
              <a:t>Сайт надстройки для сервиса </a:t>
            </a:r>
            <a:r>
              <a:rPr lang="en-US" sz="1600" dirty="0">
                <a:solidFill>
                  <a:srgbClr val="293955"/>
                </a:solidFill>
                <a:latin typeface="Times New Roman" panose="02020603050405020304" pitchFamily="18" charset="0"/>
              </a:rPr>
              <a:t>GitHub</a:t>
            </a:r>
            <a:r>
              <a:rPr lang="ru-RU" sz="1600" dirty="0">
                <a:solidFill>
                  <a:srgbClr val="293955"/>
                </a:solidFill>
                <a:latin typeface="Times New Roman" panose="02020603050405020304" pitchFamily="18" charset="0"/>
              </a:rPr>
              <a:t> - </a:t>
            </a:r>
            <a:r>
              <a:rPr lang="en-US" sz="1600" dirty="0">
                <a:solidFill>
                  <a:srgbClr val="293955"/>
                </a:solidFill>
                <a:latin typeface="Times New Roman" panose="02020603050405020304" pitchFamily="18" charset="0"/>
              </a:rPr>
              <a:t>ZenHub</a:t>
            </a:r>
            <a:r>
              <a:rPr lang="ru-RU" sz="1600" dirty="0">
                <a:solidFill>
                  <a:srgbClr val="293955"/>
                </a:solidFill>
                <a:latin typeface="Times New Roman" panose="02020603050405020304" pitchFamily="18" charset="0"/>
              </a:rPr>
              <a:t> [Электронный ресурс]. URL: </a:t>
            </a:r>
            <a:r>
              <a:rPr lang="ru-RU" sz="1600" dirty="0" err="1">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www.zenhub.com</a:t>
            </a:r>
            <a:r>
              <a:rPr lang="ru-RU" sz="1600" dirty="0">
                <a:solidFill>
                  <a:srgbClr val="293955"/>
                </a:solidFill>
                <a:latin typeface="Times New Roman" panose="02020603050405020304" pitchFamily="18" charset="0"/>
              </a:rPr>
              <a:t>/ (дата обращения: 07.03.2018);</a:t>
            </a:r>
          </a:p>
          <a:p>
            <a:pPr marL="342900" lvl="0" indent="-342900" algn="just">
              <a:lnSpc>
                <a:spcPct val="150000"/>
              </a:lnSpc>
              <a:buFont typeface="+mj-lt"/>
              <a:buAutoNum type="arabicPeriod" startAt="12"/>
            </a:pPr>
            <a:r>
              <a:rPr lang="ru-RU" sz="1600" dirty="0">
                <a:solidFill>
                  <a:srgbClr val="293955"/>
                </a:solidFill>
                <a:latin typeface="Times New Roman" panose="02020603050405020304" pitchFamily="18" charset="0"/>
              </a:rPr>
              <a:t>Сайт библиотеки MPAndroidChart под </a:t>
            </a:r>
            <a:r>
              <a:rPr lang="en-US" sz="1600" dirty="0">
                <a:solidFill>
                  <a:srgbClr val="293955"/>
                </a:solidFill>
                <a:latin typeface="Times New Roman" panose="02020603050405020304" pitchFamily="18" charset="0"/>
              </a:rPr>
              <a:t>Android</a:t>
            </a:r>
            <a:r>
              <a:rPr lang="ru-RU" sz="1600" dirty="0">
                <a:solidFill>
                  <a:srgbClr val="293955"/>
                </a:solidFill>
                <a:latin typeface="Times New Roman" panose="02020603050405020304" pitchFamily="18" charset="0"/>
              </a:rPr>
              <a:t> для отображения различных типов графиков и диаграмм [Электронный ресурс]. URL: </a:t>
            </a:r>
            <a:r>
              <a:rPr lang="ru-RU" sz="1600" dirty="0" err="1">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github.com</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PhilJay</a:t>
            </a:r>
            <a:r>
              <a:rPr lang="ru-RU" sz="1600" dirty="0">
                <a:solidFill>
                  <a:srgbClr val="293955"/>
                </a:solidFill>
                <a:latin typeface="Times New Roman" panose="02020603050405020304" pitchFamily="18" charset="0"/>
              </a:rPr>
              <a:t>/MPAndroidChart (дата обращения: 08.03.2018);</a:t>
            </a:r>
          </a:p>
          <a:p>
            <a:pPr marL="342900" lvl="0" indent="-342900" algn="just">
              <a:lnSpc>
                <a:spcPct val="150000"/>
              </a:lnSpc>
              <a:buFont typeface="+mj-lt"/>
              <a:buAutoNum type="arabicPeriod" startAt="12"/>
            </a:pPr>
            <a:r>
              <a:rPr lang="ru-RU" sz="1600" dirty="0">
                <a:solidFill>
                  <a:srgbClr val="293955"/>
                </a:solidFill>
                <a:latin typeface="Times New Roman" panose="02020603050405020304" pitchFamily="18" charset="0"/>
              </a:rPr>
              <a:t>Сайт библиотеки SlidingIntroScreen для </a:t>
            </a:r>
            <a:r>
              <a:rPr lang="en-US" sz="1600" dirty="0">
                <a:solidFill>
                  <a:srgbClr val="293955"/>
                </a:solidFill>
                <a:latin typeface="Times New Roman" panose="02020603050405020304" pitchFamily="18" charset="0"/>
              </a:rPr>
              <a:t>Android </a:t>
            </a:r>
            <a:r>
              <a:rPr lang="ru-RU" sz="1600" dirty="0">
                <a:solidFill>
                  <a:srgbClr val="293955"/>
                </a:solidFill>
                <a:latin typeface="Times New Roman" panose="02020603050405020304" pitchFamily="18" charset="0"/>
              </a:rPr>
              <a:t>[Электронный ресурс]. URL: </a:t>
            </a:r>
            <a:r>
              <a:rPr lang="ru-RU" sz="1600" dirty="0" err="1">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github.com</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MatthewTamlin</a:t>
            </a:r>
            <a:r>
              <a:rPr lang="ru-RU" sz="1600" dirty="0">
                <a:solidFill>
                  <a:srgbClr val="293955"/>
                </a:solidFill>
                <a:latin typeface="Times New Roman" panose="02020603050405020304" pitchFamily="18" charset="0"/>
              </a:rPr>
              <a:t>/SlidingIntroScreen (дата обращения: 07.03.2018);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Google Inc., “Mobile and web application development platform” [</a:t>
            </a:r>
            <a:r>
              <a:rPr lang="ru-RU" sz="1600" dirty="0">
                <a:solidFill>
                  <a:srgbClr val="293955"/>
                </a:solidFill>
                <a:latin typeface="Times New Roman" panose="02020603050405020304" pitchFamily="18" charset="0"/>
              </a:rPr>
              <a:t>Электронный ресурс</a:t>
            </a:r>
            <a:r>
              <a:rPr lang="en-US" sz="1600" dirty="0">
                <a:solidFill>
                  <a:srgbClr val="293955"/>
                </a:solidFill>
                <a:latin typeface="Times New Roman" panose="02020603050405020304" pitchFamily="18" charset="0"/>
              </a:rPr>
              <a:t>]. URL: https://</a:t>
            </a:r>
            <a:r>
              <a:rPr lang="en-US" sz="1600" dirty="0" err="1">
                <a:solidFill>
                  <a:srgbClr val="293955"/>
                </a:solidFill>
                <a:latin typeface="Times New Roman" panose="02020603050405020304" pitchFamily="18" charset="0"/>
              </a:rPr>
              <a:t>firebase.google.com</a:t>
            </a:r>
            <a:r>
              <a:rPr lang="en-US" sz="1600" dirty="0">
                <a:solidFill>
                  <a:srgbClr val="293955"/>
                </a:solidFill>
                <a:latin typeface="Times New Roman" panose="02020603050405020304" pitchFamily="18" charset="0"/>
              </a:rPr>
              <a:t>/ (</a:t>
            </a:r>
            <a:r>
              <a:rPr lang="ru-RU" sz="1600" dirty="0">
                <a:solidFill>
                  <a:srgbClr val="293955"/>
                </a:solidFill>
                <a:latin typeface="Times New Roman" panose="02020603050405020304" pitchFamily="18" charset="0"/>
              </a:rPr>
              <a:t>дата обращения</a:t>
            </a:r>
            <a:r>
              <a:rPr lang="en-US" sz="1600" dirty="0">
                <a:solidFill>
                  <a:srgbClr val="293955"/>
                </a:solidFill>
                <a:latin typeface="Times New Roman" panose="02020603050405020304" pitchFamily="18" charset="0"/>
              </a:rPr>
              <a:t>: 08.03.2018).</a:t>
            </a:r>
            <a:endParaRPr lang="ru-RU" sz="1600" dirty="0">
              <a:solidFill>
                <a:srgbClr val="293955"/>
              </a:solidFill>
              <a:latin typeface="Times New Roman" panose="02020603050405020304" pitchFamily="18" charset="0"/>
            </a:endParaRPr>
          </a:p>
        </p:txBody>
      </p:sp>
    </p:spTree>
    <p:extLst>
      <p:ext uri="{BB962C8B-B14F-4D97-AF65-F5344CB8AC3E}">
        <p14:creationId xmlns:p14="http://schemas.microsoft.com/office/powerpoint/2010/main" val="411300967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www.text"/>
          <p:cNvSpPr txBox="1"/>
          <p:nvPr/>
        </p:nvSpPr>
        <p:spPr>
          <a:xfrm>
            <a:off x="3912447" y="5046759"/>
            <a:ext cx="5179906" cy="225702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defTabSz="457200">
              <a:defRPr sz="1800">
                <a:solidFill>
                  <a:srgbClr val="FFFFFF"/>
                </a:solidFill>
                <a:latin typeface="+mn-lt"/>
                <a:ea typeface="+mn-ea"/>
                <a:cs typeface="+mn-cs"/>
                <a:sym typeface="Arial Narrow"/>
              </a:defRPr>
            </a:lvl1pPr>
          </a:lstStyle>
          <a:p>
            <a:pPr algn="ctr"/>
            <a:r>
              <a:rPr lang="ru-RU" sz="2800" b="1" dirty="0">
                <a:latin typeface="Arial Narrow" charset="0"/>
                <a:ea typeface="Arial Narrow" charset="0"/>
                <a:cs typeface="Arial Narrow" charset="0"/>
              </a:rPr>
              <a:t>Репина А.А. БПИ143 </a:t>
            </a:r>
            <a:endParaRPr lang="en-US" sz="2800" b="1" dirty="0">
              <a:latin typeface="Arial Narrow" charset="0"/>
              <a:ea typeface="Arial Narrow" charset="0"/>
              <a:cs typeface="Arial Narrow" charset="0"/>
            </a:endParaRPr>
          </a:p>
          <a:p>
            <a:pPr algn="ctr"/>
            <a:r>
              <a:rPr lang="ru-RU" sz="2800" b="1" dirty="0">
                <a:latin typeface="Arial Narrow" charset="0"/>
                <a:ea typeface="Arial Narrow" charset="0"/>
                <a:cs typeface="Arial Narrow" charset="0"/>
              </a:rPr>
              <a:t>Мобильное приложение для молодой мамы</a:t>
            </a:r>
            <a:endParaRPr lang="en-US" sz="2800" b="1" dirty="0">
              <a:latin typeface="Arial Narrow" charset="0"/>
              <a:ea typeface="Arial Narrow" charset="0"/>
              <a:cs typeface="Arial Narrow" charset="0"/>
            </a:endParaRPr>
          </a:p>
          <a:p>
            <a:pPr algn="ctr"/>
            <a:r>
              <a:rPr lang="en-US" sz="2800" b="1" dirty="0" err="1">
                <a:latin typeface="Arial Narrow" charset="0"/>
                <a:ea typeface="Arial Narrow" charset="0"/>
                <a:cs typeface="Arial Narrow" charset="0"/>
              </a:rPr>
              <a:t>aarepina@edu.hse.ru</a:t>
            </a:r>
            <a:endParaRPr lang="en-US" sz="2800" b="1" dirty="0">
              <a:latin typeface="Arial Narrow" charset="0"/>
              <a:ea typeface="Arial Narrow" charset="0"/>
              <a:cs typeface="Arial Narrow" charset="0"/>
            </a:endParaRPr>
          </a:p>
          <a:p>
            <a:pPr algn="ctr"/>
            <a:endParaRPr lang="ru-RU" sz="2800" b="1" dirty="0">
              <a:latin typeface="Arial Narrow" charset="0"/>
              <a:ea typeface="Arial Narrow" charset="0"/>
              <a:cs typeface="Arial Narrow" charset="0"/>
            </a:endParaRPr>
          </a:p>
        </p:txBody>
      </p:sp>
      <p:pic>
        <p:nvPicPr>
          <p:cNvPr id="170" name="Изображение" descr="Изображение"/>
          <p:cNvPicPr>
            <a:picLocks noChangeAspect="1"/>
          </p:cNvPicPr>
          <p:nvPr/>
        </p:nvPicPr>
        <p:blipFill>
          <a:blip r:embed="rId2">
            <a:extLst/>
          </a:blip>
          <a:stretch>
            <a:fillRect/>
          </a:stretch>
        </p:blipFill>
        <p:spPr>
          <a:xfrm>
            <a:off x="5735963" y="2796528"/>
            <a:ext cx="1532874" cy="1976144"/>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Группа 17">
            <a:extLst>
              <a:ext uri="{FF2B5EF4-FFF2-40B4-BE49-F238E27FC236}">
                <a16:creationId xmlns:a16="http://schemas.microsoft.com/office/drawing/2014/main" id="{44307C87-AADB-F24E-9A1B-C471BC8F35AE}"/>
              </a:ext>
            </a:extLst>
          </p:cNvPr>
          <p:cNvGrpSpPr/>
          <p:nvPr/>
        </p:nvGrpSpPr>
        <p:grpSpPr>
          <a:xfrm>
            <a:off x="6502399" y="4854534"/>
            <a:ext cx="5115226" cy="3029046"/>
            <a:chOff x="7102175" y="1744484"/>
            <a:chExt cx="5115226" cy="3029046"/>
          </a:xfrm>
        </p:grpSpPr>
        <p:pic>
          <p:nvPicPr>
            <p:cNvPr id="7" name="Рисунок 6">
              <a:extLst>
                <a:ext uri="{FF2B5EF4-FFF2-40B4-BE49-F238E27FC236}">
                  <a16:creationId xmlns:a16="http://schemas.microsoft.com/office/drawing/2014/main" id="{09AA912A-D1DC-F745-BA9D-B702C91AF9C0}"/>
                </a:ext>
              </a:extLst>
            </p:cNvPr>
            <p:cNvPicPr>
              <a:picLocks noChangeAspect="1"/>
            </p:cNvPicPr>
            <p:nvPr/>
          </p:nvPicPr>
          <p:blipFill>
            <a:blip r:embed="rId3"/>
            <a:stretch>
              <a:fillRect/>
            </a:stretch>
          </p:blipFill>
          <p:spPr>
            <a:xfrm>
              <a:off x="7102175" y="1744484"/>
              <a:ext cx="3810000" cy="2540000"/>
            </a:xfrm>
            <a:prstGeom prst="rect">
              <a:avLst/>
            </a:prstGeom>
          </p:spPr>
        </p:pic>
        <p:pic>
          <p:nvPicPr>
            <p:cNvPr id="6" name="Рисунок 5">
              <a:extLst>
                <a:ext uri="{FF2B5EF4-FFF2-40B4-BE49-F238E27FC236}">
                  <a16:creationId xmlns:a16="http://schemas.microsoft.com/office/drawing/2014/main" id="{C1717A2F-28F6-9943-819A-E61E3A5B1DD3}"/>
                </a:ext>
              </a:extLst>
            </p:cNvPr>
            <p:cNvPicPr>
              <a:picLocks noChangeAspect="1"/>
            </p:cNvPicPr>
            <p:nvPr/>
          </p:nvPicPr>
          <p:blipFill>
            <a:blip r:embed="rId4"/>
            <a:stretch>
              <a:fillRect/>
            </a:stretch>
          </p:blipFill>
          <p:spPr>
            <a:xfrm>
              <a:off x="10186966" y="1970842"/>
              <a:ext cx="2030435" cy="2030435"/>
            </a:xfrm>
            <a:prstGeom prst="rect">
              <a:avLst/>
            </a:prstGeom>
          </p:spPr>
        </p:pic>
        <p:grpSp>
          <p:nvGrpSpPr>
            <p:cNvPr id="14" name="Группа 13">
              <a:extLst>
                <a:ext uri="{FF2B5EF4-FFF2-40B4-BE49-F238E27FC236}">
                  <a16:creationId xmlns:a16="http://schemas.microsoft.com/office/drawing/2014/main" id="{F1E5ECFF-4B11-FC47-ADA9-0716167A1F24}"/>
                </a:ext>
              </a:extLst>
            </p:cNvPr>
            <p:cNvGrpSpPr/>
            <p:nvPr/>
          </p:nvGrpSpPr>
          <p:grpSpPr>
            <a:xfrm>
              <a:off x="9131811" y="4078645"/>
              <a:ext cx="2424598" cy="694885"/>
              <a:chOff x="8721591" y="4144252"/>
              <a:chExt cx="2424598" cy="694885"/>
            </a:xfrm>
          </p:grpSpPr>
          <p:sp>
            <p:nvSpPr>
              <p:cNvPr id="8" name="TextBox 7">
                <a:extLst>
                  <a:ext uri="{FF2B5EF4-FFF2-40B4-BE49-F238E27FC236}">
                    <a16:creationId xmlns:a16="http://schemas.microsoft.com/office/drawing/2014/main" id="{CD1D222C-CD42-D54F-A3DC-A25A3B750CC5}"/>
                  </a:ext>
                </a:extLst>
              </p:cNvPr>
              <p:cNvSpPr txBox="1"/>
              <p:nvPr/>
            </p:nvSpPr>
            <p:spPr>
              <a:xfrm>
                <a:off x="9227742" y="4182547"/>
                <a:ext cx="191844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t>5</a:t>
                </a:r>
                <a:r>
                  <a:rPr lang="ru-RU" dirty="0"/>
                  <a:t>4</a:t>
                </a:r>
                <a:r>
                  <a:rPr lang="en-US" dirty="0"/>
                  <a:t>% [1]</a:t>
                </a:r>
                <a:endParaRPr kumimoji="0" lang="ru-RU" sz="3600" b="0" i="0" u="none" strike="noStrike" cap="none" spc="0" normalizeH="0" baseline="0" dirty="0">
                  <a:ln>
                    <a:noFill/>
                  </a:ln>
                  <a:solidFill>
                    <a:srgbClr val="000000"/>
                  </a:solidFill>
                  <a:effectLst/>
                  <a:uFillTx/>
                  <a:latin typeface="+mj-lt"/>
                  <a:ea typeface="+mj-ea"/>
                  <a:cs typeface="+mj-cs"/>
                  <a:sym typeface="Helvetica Light"/>
                </a:endParaRPr>
              </a:p>
            </p:txBody>
          </p:sp>
          <p:sp>
            <p:nvSpPr>
              <p:cNvPr id="13" name="Стрелка вправо 12">
                <a:extLst>
                  <a:ext uri="{FF2B5EF4-FFF2-40B4-BE49-F238E27FC236}">
                    <a16:creationId xmlns:a16="http://schemas.microsoft.com/office/drawing/2014/main" id="{3B5929B3-4DDC-0B4E-9143-38620709F72C}"/>
                  </a:ext>
                </a:extLst>
              </p:cNvPr>
              <p:cNvSpPr/>
              <p:nvPr/>
            </p:nvSpPr>
            <p:spPr>
              <a:xfrm rot="16200000">
                <a:off x="8721012" y="4144831"/>
                <a:ext cx="555812" cy="554653"/>
              </a:xfrm>
              <a:prstGeom prst="rightArrow">
                <a:avLst/>
              </a:prstGeom>
              <a:solidFill>
                <a:schemeClr val="accent2"/>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ru-RU" sz="2400" b="0" i="0" u="none" strike="noStrike" cap="none" spc="0" normalizeH="0" baseline="0">
                  <a:ln>
                    <a:noFill/>
                  </a:ln>
                  <a:solidFill>
                    <a:srgbClr val="FFFFFF"/>
                  </a:solidFill>
                  <a:effectLst/>
                  <a:uFillTx/>
                  <a:latin typeface="+mj-lt"/>
                  <a:ea typeface="+mj-ea"/>
                  <a:cs typeface="+mj-cs"/>
                  <a:sym typeface="Helvetica Light"/>
                </a:endParaRPr>
              </a:p>
            </p:txBody>
          </p:sp>
        </p:grpSp>
      </p:grpSp>
      <p:pic>
        <p:nvPicPr>
          <p:cNvPr id="11" name="Рисунок 10">
            <a:extLst>
              <a:ext uri="{FF2B5EF4-FFF2-40B4-BE49-F238E27FC236}">
                <a16:creationId xmlns:a16="http://schemas.microsoft.com/office/drawing/2014/main" id="{2FDDDBDF-7BCB-2248-9AD7-38BC037BCBDE}"/>
              </a:ext>
            </a:extLst>
          </p:cNvPr>
          <p:cNvPicPr>
            <a:picLocks noChangeAspect="1"/>
          </p:cNvPicPr>
          <p:nvPr/>
        </p:nvPicPr>
        <p:blipFill>
          <a:blip r:embed="rId5"/>
          <a:stretch>
            <a:fillRect/>
          </a:stretch>
        </p:blipFill>
        <p:spPr>
          <a:xfrm>
            <a:off x="1164038" y="4668120"/>
            <a:ext cx="5496512" cy="3215460"/>
          </a:xfrm>
          <a:prstGeom prst="rect">
            <a:avLst/>
          </a:prstGeom>
        </p:spPr>
      </p:pic>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9" y="408829"/>
            <a:ext cx="10334422"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sz="5000" b="1" cap="all" dirty="0">
                <a:solidFill>
                  <a:srgbClr val="253957"/>
                </a:solidFill>
                <a:latin typeface="Arial Narrow" charset="0"/>
                <a:cs typeface="Arial Narrow" charset="0"/>
                <a:sym typeface="Arial Narrow"/>
              </a:rPr>
              <a:t>Описание предметной области</a:t>
            </a:r>
            <a:endParaRPr sz="5000" b="1" cap="all" dirty="0">
              <a:solidFill>
                <a:srgbClr val="253957"/>
              </a:solidFill>
              <a:latin typeface="Arial Narrow" charset="0"/>
              <a:cs typeface="Arial Narrow" charset="0"/>
            </a:endParaRPr>
          </a:p>
        </p:txBody>
      </p:sp>
      <p:pic>
        <p:nvPicPr>
          <p:cNvPr id="129" name="Изображение" descr="Изображение"/>
          <p:cNvPicPr>
            <a:picLocks noChangeAspect="1"/>
          </p:cNvPicPr>
          <p:nvPr/>
        </p:nvPicPr>
        <p:blipFill>
          <a:blip r:embed="rId6">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2</a:t>
            </a:fld>
            <a:endParaRPr lang="ru-RU" dirty="0"/>
          </a:p>
        </p:txBody>
      </p:sp>
      <p:sp>
        <p:nvSpPr>
          <p:cNvPr id="12" name="TextBox 11">
            <a:extLst>
              <a:ext uri="{FF2B5EF4-FFF2-40B4-BE49-F238E27FC236}">
                <a16:creationId xmlns:a16="http://schemas.microsoft.com/office/drawing/2014/main" id="{8F0E5332-0EC1-984C-96B5-559BCE8B8595}"/>
              </a:ext>
            </a:extLst>
          </p:cNvPr>
          <p:cNvSpPr txBox="1"/>
          <p:nvPr/>
        </p:nvSpPr>
        <p:spPr>
          <a:xfrm>
            <a:off x="920819" y="9250541"/>
            <a:ext cx="1870705"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n-US" sz="1600" b="0" i="0" u="none" strike="noStrike" cap="none" spc="0" normalizeH="0" baseline="0" dirty="0">
                <a:ln>
                  <a:noFill/>
                </a:ln>
                <a:solidFill>
                  <a:srgbClr val="000000"/>
                </a:solidFill>
                <a:effectLst/>
                <a:uFillTx/>
                <a:latin typeface="+mj-lt"/>
                <a:ea typeface="+mj-ea"/>
                <a:cs typeface="+mj-cs"/>
                <a:sym typeface="Helvetica Light"/>
              </a:rPr>
              <a:t>[1]</a:t>
            </a:r>
            <a:r>
              <a:rPr lang="ru-RU" sz="1600" dirty="0"/>
              <a:t> Flurry Analytics </a:t>
            </a:r>
          </a:p>
        </p:txBody>
      </p:sp>
      <p:sp>
        <p:nvSpPr>
          <p:cNvPr id="16" name="Прямоугольная выноска 15">
            <a:extLst>
              <a:ext uri="{FF2B5EF4-FFF2-40B4-BE49-F238E27FC236}">
                <a16:creationId xmlns:a16="http://schemas.microsoft.com/office/drawing/2014/main" id="{130FEEB5-8C5E-144E-B545-F106B0367164}"/>
              </a:ext>
            </a:extLst>
          </p:cNvPr>
          <p:cNvSpPr/>
          <p:nvPr/>
        </p:nvSpPr>
        <p:spPr>
          <a:xfrm>
            <a:off x="787399" y="1862102"/>
            <a:ext cx="11430001" cy="964367"/>
          </a:xfrm>
          <a:prstGeom prst="wedgeRectCallout">
            <a:avLst>
              <a:gd name="adj1" fmla="val -22204"/>
              <a:gd name="adj2" fmla="val 79765"/>
            </a:avLst>
          </a:prstGeom>
          <a:solidFill>
            <a:srgbClr val="293955"/>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ru-RU" sz="2800" b="1" dirty="0">
                <a:solidFill>
                  <a:schemeClr val="bg1"/>
                </a:solidFill>
                <a:latin typeface="Times New Roman" panose="02020603050405020304" pitchFamily="18" charset="0"/>
                <a:ea typeface="Times New Roman" panose="02020603050405020304" pitchFamily="18" charset="0"/>
              </a:rPr>
              <a:t>«Будущее связано с тем, что человек вводится в систему цифровой медицины и здравоохранения» </a:t>
            </a:r>
            <a:endParaRPr kumimoji="0" lang="ru-RU" sz="2800" b="1" i="0" u="none" strike="noStrike" cap="none" spc="0" normalizeH="0" baseline="0" dirty="0">
              <a:ln>
                <a:noFill/>
              </a:ln>
              <a:solidFill>
                <a:schemeClr val="bg1"/>
              </a:solidFill>
              <a:effectLst/>
              <a:uFillTx/>
              <a:latin typeface="+mj-lt"/>
              <a:ea typeface="+mj-ea"/>
              <a:cs typeface="+mj-cs"/>
              <a:sym typeface="Helvetica Light"/>
            </a:endParaRPr>
          </a:p>
        </p:txBody>
      </p:sp>
      <p:sp>
        <p:nvSpPr>
          <p:cNvPr id="17" name="Прямоугольник 16">
            <a:extLst>
              <a:ext uri="{FF2B5EF4-FFF2-40B4-BE49-F238E27FC236}">
                <a16:creationId xmlns:a16="http://schemas.microsoft.com/office/drawing/2014/main" id="{B901C7D6-46E4-724B-9F35-39E29B235FF6}"/>
              </a:ext>
            </a:extLst>
          </p:cNvPr>
          <p:cNvSpPr/>
          <p:nvPr/>
        </p:nvSpPr>
        <p:spPr>
          <a:xfrm>
            <a:off x="617200" y="3193562"/>
            <a:ext cx="11600200" cy="584775"/>
          </a:xfrm>
          <a:prstGeom prst="rect">
            <a:avLst/>
          </a:prstGeom>
        </p:spPr>
        <p:txBody>
          <a:bodyPr wrap="square">
            <a:spAutoFit/>
          </a:bodyPr>
          <a:lstStyle/>
          <a:p>
            <a:pPr algn="l"/>
            <a:r>
              <a:rPr lang="ru-RU" sz="3200" b="1" dirty="0">
                <a:solidFill>
                  <a:schemeClr val="tx1"/>
                </a:solidFill>
                <a:latin typeface="Times New Roman" panose="02020603050405020304" pitchFamily="18" charset="0"/>
                <a:ea typeface="Times New Roman" panose="02020603050405020304" pitchFamily="18" charset="0"/>
              </a:rPr>
              <a:t>Глава Минздрава РФ Вероника Скворцова </a:t>
            </a:r>
            <a:endParaRPr lang="ru-RU" sz="3200" dirty="0">
              <a:solidFill>
                <a:schemeClr val="tx1"/>
              </a:solidFill>
            </a:endParaRPr>
          </a:p>
        </p:txBody>
      </p:sp>
    </p:spTree>
    <p:extLst>
      <p:ext uri="{BB962C8B-B14F-4D97-AF65-F5344CB8AC3E}">
        <p14:creationId xmlns:p14="http://schemas.microsoft.com/office/powerpoint/2010/main" val="408950098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10676175"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sz="5000" b="1" cap="all" dirty="0">
                <a:solidFill>
                  <a:srgbClr val="253957"/>
                </a:solidFill>
                <a:latin typeface="Arial Narrow" charset="0"/>
                <a:cs typeface="Arial Narrow" charset="0"/>
                <a:sym typeface="Arial Narrow"/>
              </a:rPr>
              <a:t>Обоснование актуальности</a:t>
            </a:r>
            <a:endParaRPr sz="5000" b="1" cap="all" dirty="0">
              <a:solidFill>
                <a:srgbClr val="253957"/>
              </a:solidFill>
              <a:latin typeface="Arial Narrow" charset="0"/>
              <a:cs typeface="Arial Narrow" charset="0"/>
            </a:endParaRPr>
          </a:p>
        </p:txBody>
      </p:sp>
      <p:sp>
        <p:nvSpPr>
          <p:cNvPr id="127"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801451" y="2207776"/>
            <a:ext cx="11430001" cy="344368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marL="355600" marR="118745" indent="-342900" algn="just">
              <a:spcBef>
                <a:spcPts val="20"/>
              </a:spcBef>
              <a:buFont typeface="Arial" charset="0"/>
              <a:buChar char="•"/>
            </a:pPr>
            <a:r>
              <a:rPr lang="ru-RU" sz="3200" dirty="0">
                <a:solidFill>
                  <a:srgbClr val="253957"/>
                </a:solidFill>
                <a:latin typeface="Arial Narrow" charset="0"/>
                <a:cs typeface="Arial Narrow" charset="0"/>
              </a:rPr>
              <a:t>Здоровье молодой мамы также важно, как и здоровье новорожденного</a:t>
            </a:r>
            <a:r>
              <a:rPr lang="en-US" sz="3200" dirty="0">
                <a:solidFill>
                  <a:srgbClr val="253957"/>
                </a:solidFill>
                <a:latin typeface="Arial Narrow" charset="0"/>
                <a:cs typeface="Arial Narrow" charset="0"/>
              </a:rPr>
              <a:t>;</a:t>
            </a:r>
            <a:endParaRPr lang="ru-RU" sz="3200" dirty="0">
              <a:solidFill>
                <a:srgbClr val="253957"/>
              </a:solidFill>
              <a:latin typeface="Arial Narrow" charset="0"/>
              <a:cs typeface="Arial Narrow" charset="0"/>
            </a:endParaRPr>
          </a:p>
          <a:p>
            <a:pPr marL="355600" marR="118745" indent="-342900" algn="just">
              <a:spcBef>
                <a:spcPts val="20"/>
              </a:spcBef>
              <a:buFont typeface="Arial" charset="0"/>
              <a:buChar char="•"/>
            </a:pPr>
            <a:r>
              <a:rPr lang="ru-RU" sz="3200" dirty="0">
                <a:solidFill>
                  <a:srgbClr val="253957"/>
                </a:solidFill>
                <a:latin typeface="Arial Narrow" charset="0"/>
                <a:cs typeface="Arial Narrow" charset="0"/>
              </a:rPr>
              <a:t>Слежение за показателями здоровья в режиме реального времени позволяет осуществлять контроль текущего состояния с использованием носимого устройства</a:t>
            </a:r>
            <a:r>
              <a:rPr lang="en-US" sz="3200" dirty="0">
                <a:solidFill>
                  <a:srgbClr val="253957"/>
                </a:solidFill>
                <a:latin typeface="Arial Narrow" charset="0"/>
                <a:cs typeface="Arial Narrow" charset="0"/>
              </a:rPr>
              <a:t>;</a:t>
            </a:r>
            <a:endParaRPr lang="ru-RU" sz="3200" dirty="0">
              <a:solidFill>
                <a:srgbClr val="253957"/>
              </a:solidFill>
              <a:latin typeface="Arial Narrow" charset="0"/>
              <a:cs typeface="Arial Narrow" charset="0"/>
            </a:endParaRPr>
          </a:p>
          <a:p>
            <a:pPr marL="355600" marR="118745" indent="-342900" algn="just">
              <a:spcBef>
                <a:spcPts val="20"/>
              </a:spcBef>
              <a:buFont typeface="Arial" charset="0"/>
              <a:buChar char="•"/>
            </a:pPr>
            <a:r>
              <a:rPr lang="ru-RU" sz="3200" dirty="0">
                <a:solidFill>
                  <a:srgbClr val="253957"/>
                </a:solidFill>
                <a:latin typeface="Arial Narrow" charset="0"/>
                <a:cs typeface="Arial Narrow" charset="0"/>
              </a:rPr>
              <a:t>Данные проанализированы и хранятся не разрознено, а в одном месте. </a:t>
            </a:r>
          </a:p>
        </p:txBody>
      </p:sp>
      <p:pic>
        <p:nvPicPr>
          <p:cNvPr id="129" name="Изображение" descr="Изображение"/>
          <p:cNvPicPr>
            <a:picLocks noChangeAspect="1"/>
          </p:cNvPicPr>
          <p:nvPr/>
        </p:nvPicPr>
        <p:blipFill>
          <a:blip r:embed="rId3">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3</a:t>
            </a:fld>
            <a:endParaRPr lang="ru-RU"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3000">
                <a:solidFill>
                  <a:srgbClr val="253957"/>
                </a:solidFill>
                <a:latin typeface="+mn-lt"/>
                <a:ea typeface="+mn-ea"/>
                <a:cs typeface="+mn-cs"/>
                <a:sym typeface="Arial Narrow"/>
              </a:defRPr>
            </a:pP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4</a:t>
            </a:fld>
            <a:endParaRPr lang="ru-RU" dirty="0"/>
          </a:p>
        </p:txBody>
      </p:sp>
      <p:sp>
        <p:nvSpPr>
          <p:cNvPr id="9"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90EBC13A-4498-FC4A-8BB5-BCF2DD9FFB2D}"/>
              </a:ext>
            </a:extLst>
          </p:cNvPr>
          <p:cNvSpPr txBox="1"/>
          <p:nvPr/>
        </p:nvSpPr>
        <p:spPr>
          <a:xfrm>
            <a:off x="717461" y="1507903"/>
            <a:ext cx="11912063" cy="768064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marL="12700" algn="just">
              <a:spcBef>
                <a:spcPts val="105"/>
              </a:spcBef>
            </a:pPr>
            <a:r>
              <a:rPr lang="ru-RU" sz="2800" b="1" dirty="0">
                <a:solidFill>
                  <a:srgbClr val="253957"/>
                </a:solidFill>
                <a:latin typeface="Arial" panose="020B0604020202020204" pitchFamily="34" charset="0"/>
                <a:cs typeface="Arial" panose="020B0604020202020204" pitchFamily="34" charset="0"/>
              </a:rPr>
              <a:t>Цель:</a:t>
            </a:r>
          </a:p>
          <a:p>
            <a:pPr marL="12700" marR="5080" algn="just">
              <a:spcBef>
                <a:spcPts val="95"/>
              </a:spcBef>
            </a:pPr>
            <a:r>
              <a:rPr lang="ru-RU" sz="2400" dirty="0">
                <a:latin typeface="Arial" panose="020B0604020202020204" pitchFamily="34" charset="0"/>
                <a:cs typeface="Arial" panose="020B0604020202020204" pitchFamily="34" charset="0"/>
              </a:rPr>
              <a:t>Создание мобильного Android приложения, которое предназначено для сбора, мониторинга и анализа данных здоровья и развития ребенка возрастом до 1 года, а также слежения за параметрами самочувствия молодой мамы с использованием носимых устройств. </a:t>
            </a:r>
          </a:p>
          <a:p>
            <a:pPr marL="12700" marR="5080" algn="just">
              <a:spcBef>
                <a:spcPts val="95"/>
              </a:spcBef>
            </a:pPr>
            <a:endParaRPr lang="ru-RU" sz="2600" dirty="0">
              <a:solidFill>
                <a:srgbClr val="253957"/>
              </a:solidFill>
              <a:latin typeface="Arial" panose="020B0604020202020204" pitchFamily="34" charset="0"/>
              <a:cs typeface="Arial" panose="020B0604020202020204" pitchFamily="34" charset="0"/>
            </a:endParaRPr>
          </a:p>
          <a:p>
            <a:pPr marL="12700" algn="just"/>
            <a:r>
              <a:rPr lang="ru-RU" sz="2800" b="1" dirty="0">
                <a:solidFill>
                  <a:srgbClr val="253957"/>
                </a:solidFill>
                <a:latin typeface="Arial" panose="020B0604020202020204" pitchFamily="34" charset="0"/>
                <a:cs typeface="Arial" panose="020B0604020202020204" pitchFamily="34" charset="0"/>
              </a:rPr>
              <a:t>Задачи:</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Изучение предметной области, анализ существующих решений;</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Проведение анкетирования молодых родителей; </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Разработка функционала приложения;</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Выбор технических средств реализации и платформы; </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Разработка информационной модели и алгоритмов передачи и обработки данных;</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Изучение технических средств реализации и платформы;</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Определение модулей и архитектуры приложения;</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Разработка дизайна приложения;</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Разработка и тестирование приложения, реализующего поставленную цель;</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Разработка технической документации.</a:t>
            </a:r>
          </a:p>
          <a:p>
            <a:pPr marL="241300" indent="-228600" algn="just">
              <a:spcBef>
                <a:spcPts val="105"/>
              </a:spcBef>
              <a:buFont typeface="+mj-lt"/>
              <a:buAutoNum type="arabicPeriod"/>
              <a:tabLst>
                <a:tab pos="354965" algn="l"/>
                <a:tab pos="355600" algn="l"/>
              </a:tabLst>
            </a:pPr>
            <a:endParaRPr lang="ru-RU" sz="2600" dirty="0">
              <a:latin typeface="Arial" panose="020B0604020202020204" pitchFamily="34" charset="0"/>
              <a:ea typeface="Arial" charset="0"/>
              <a:cs typeface="Arial" panose="020B0604020202020204" pitchFamily="34" charset="0"/>
            </a:endParaRPr>
          </a:p>
          <a:p>
            <a:pPr marL="12700" algn="just"/>
            <a:endParaRPr lang="ru-RU" sz="2600" spc="-10" dirty="0">
              <a:latin typeface="Arial" panose="020B0604020202020204" pitchFamily="34" charset="0"/>
              <a:ea typeface="Arial" charset="0"/>
              <a:cs typeface="Arial" panose="020B0604020202020204" pitchFamily="34" charset="0"/>
            </a:endParaRPr>
          </a:p>
        </p:txBody>
      </p:sp>
    </p:spTree>
    <p:extLst>
      <p:ext uri="{BB962C8B-B14F-4D97-AF65-F5344CB8AC3E}">
        <p14:creationId xmlns:p14="http://schemas.microsoft.com/office/powerpoint/2010/main" val="249504780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sz="5000" b="1" cap="all" dirty="0">
                <a:solidFill>
                  <a:srgbClr val="253957"/>
                </a:solidFill>
                <a:latin typeface="Arial Narrow" charset="0"/>
                <a:cs typeface="Arial Narrow" charset="0"/>
                <a:sym typeface="Arial Narrow"/>
              </a:rPr>
              <a:t>Существующие решения</a:t>
            </a:r>
          </a:p>
          <a:p>
            <a:pPr algn="l">
              <a:defRPr sz="3000">
                <a:solidFill>
                  <a:srgbClr val="253957"/>
                </a:solidFill>
                <a:latin typeface="+mn-lt"/>
                <a:ea typeface="+mn-ea"/>
                <a:cs typeface="+mn-cs"/>
                <a:sym typeface="Arial Narrow"/>
              </a:defRPr>
            </a:pP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3">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5</a:t>
            </a:fld>
            <a:endParaRPr lang="ru-RU" dirty="0"/>
          </a:p>
        </p:txBody>
      </p:sp>
      <p:graphicFrame>
        <p:nvGraphicFramePr>
          <p:cNvPr id="8" name="Таблица 7">
            <a:extLst>
              <a:ext uri="{FF2B5EF4-FFF2-40B4-BE49-F238E27FC236}">
                <a16:creationId xmlns:a16="http://schemas.microsoft.com/office/drawing/2014/main" id="{0D479067-AD4A-4649-ADCC-0F67A3E7A235}"/>
              </a:ext>
            </a:extLst>
          </p:cNvPr>
          <p:cNvGraphicFramePr>
            <a:graphicFrameLocks noGrp="1"/>
          </p:cNvGraphicFramePr>
          <p:nvPr>
            <p:extLst>
              <p:ext uri="{D42A27DB-BD31-4B8C-83A1-F6EECF244321}">
                <p14:modId xmlns:p14="http://schemas.microsoft.com/office/powerpoint/2010/main" val="292617324"/>
              </p:ext>
            </p:extLst>
          </p:nvPr>
        </p:nvGraphicFramePr>
        <p:xfrm>
          <a:off x="902847" y="2073165"/>
          <a:ext cx="11314554" cy="6099892"/>
        </p:xfrm>
        <a:graphic>
          <a:graphicData uri="http://schemas.openxmlformats.org/drawingml/2006/table">
            <a:tbl>
              <a:tblPr firstRow="1" firstCol="1" bandRow="1">
                <a:tableStyleId>{5C22544A-7EE6-4342-B048-85BDC9FD1C3A}</a:tableStyleId>
              </a:tblPr>
              <a:tblGrid>
                <a:gridCol w="1132390">
                  <a:extLst>
                    <a:ext uri="{9D8B030D-6E8A-4147-A177-3AD203B41FA5}">
                      <a16:colId xmlns:a16="http://schemas.microsoft.com/office/drawing/2014/main" val="20000"/>
                    </a:ext>
                  </a:extLst>
                </a:gridCol>
                <a:gridCol w="1222764">
                  <a:extLst>
                    <a:ext uri="{9D8B030D-6E8A-4147-A177-3AD203B41FA5}">
                      <a16:colId xmlns:a16="http://schemas.microsoft.com/office/drawing/2014/main" val="20001"/>
                    </a:ext>
                  </a:extLst>
                </a:gridCol>
                <a:gridCol w="1359658">
                  <a:extLst>
                    <a:ext uri="{9D8B030D-6E8A-4147-A177-3AD203B41FA5}">
                      <a16:colId xmlns:a16="http://schemas.microsoft.com/office/drawing/2014/main" val="20002"/>
                    </a:ext>
                  </a:extLst>
                </a:gridCol>
                <a:gridCol w="1979018">
                  <a:extLst>
                    <a:ext uri="{9D8B030D-6E8A-4147-A177-3AD203B41FA5}">
                      <a16:colId xmlns:a16="http://schemas.microsoft.com/office/drawing/2014/main" val="20003"/>
                    </a:ext>
                  </a:extLst>
                </a:gridCol>
                <a:gridCol w="1353015">
                  <a:extLst>
                    <a:ext uri="{9D8B030D-6E8A-4147-A177-3AD203B41FA5}">
                      <a16:colId xmlns:a16="http://schemas.microsoft.com/office/drawing/2014/main" val="20004"/>
                    </a:ext>
                  </a:extLst>
                </a:gridCol>
                <a:gridCol w="1234722">
                  <a:extLst>
                    <a:ext uri="{9D8B030D-6E8A-4147-A177-3AD203B41FA5}">
                      <a16:colId xmlns:a16="http://schemas.microsoft.com/office/drawing/2014/main" val="20005"/>
                    </a:ext>
                  </a:extLst>
                </a:gridCol>
                <a:gridCol w="1612190">
                  <a:extLst>
                    <a:ext uri="{9D8B030D-6E8A-4147-A177-3AD203B41FA5}">
                      <a16:colId xmlns:a16="http://schemas.microsoft.com/office/drawing/2014/main" val="20006"/>
                    </a:ext>
                  </a:extLst>
                </a:gridCol>
                <a:gridCol w="1420797">
                  <a:extLst>
                    <a:ext uri="{9D8B030D-6E8A-4147-A177-3AD203B41FA5}">
                      <a16:colId xmlns:a16="http://schemas.microsoft.com/office/drawing/2014/main" val="20007"/>
                    </a:ext>
                  </a:extLst>
                </a:gridCol>
              </a:tblGrid>
              <a:tr h="1639695">
                <a:tc>
                  <a:txBody>
                    <a:bodyPr/>
                    <a:lstStyle/>
                    <a:p>
                      <a:pPr algn="ctr">
                        <a:spcAft>
                          <a:spcPts val="0"/>
                        </a:spcAft>
                      </a:pPr>
                      <a:r>
                        <a:rPr lang="en-US" sz="1600" dirty="0">
                          <a:effectLst/>
                          <a:latin typeface="Arial" charset="0"/>
                          <a:ea typeface="Arial" charset="0"/>
                          <a:cs typeface="Arial" charset="0"/>
                        </a:rPr>
                        <a:t> </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Цена</a:t>
                      </a:r>
                      <a:endParaRPr lang="ru-RU" sz="160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dirty="0" err="1">
                          <a:effectLst/>
                          <a:latin typeface="Arial" charset="0"/>
                          <a:ea typeface="Arial" charset="0"/>
                          <a:cs typeface="Arial" charset="0"/>
                        </a:rPr>
                        <a:t>Слежение</a:t>
                      </a:r>
                      <a:r>
                        <a:rPr lang="en-US" sz="1600" dirty="0">
                          <a:effectLst/>
                          <a:latin typeface="Arial" charset="0"/>
                          <a:ea typeface="Arial" charset="0"/>
                          <a:cs typeface="Arial" charset="0"/>
                        </a:rPr>
                        <a:t> </a:t>
                      </a:r>
                      <a:r>
                        <a:rPr lang="en-US" sz="1600" dirty="0" err="1">
                          <a:effectLst/>
                          <a:latin typeface="Arial" charset="0"/>
                          <a:ea typeface="Arial" charset="0"/>
                          <a:cs typeface="Arial" charset="0"/>
                        </a:rPr>
                        <a:t>за</a:t>
                      </a:r>
                      <a:r>
                        <a:rPr lang="en-US" sz="1600" dirty="0">
                          <a:effectLst/>
                          <a:latin typeface="Arial" charset="0"/>
                          <a:ea typeface="Arial" charset="0"/>
                          <a:cs typeface="Arial" charset="0"/>
                        </a:rPr>
                        <a:t> </a:t>
                      </a:r>
                      <a:r>
                        <a:rPr lang="en-US" sz="1600" dirty="0" err="1">
                          <a:effectLst/>
                          <a:latin typeface="Arial" charset="0"/>
                          <a:ea typeface="Arial" charset="0"/>
                          <a:cs typeface="Arial" charset="0"/>
                        </a:rPr>
                        <a:t>здоровьем</a:t>
                      </a:r>
                      <a:r>
                        <a:rPr lang="en-US" sz="1600" dirty="0">
                          <a:effectLst/>
                          <a:latin typeface="Arial" charset="0"/>
                          <a:ea typeface="Arial" charset="0"/>
                          <a:cs typeface="Arial" charset="0"/>
                        </a:rPr>
                        <a:t> </a:t>
                      </a:r>
                      <a:r>
                        <a:rPr lang="en-US" sz="1600" dirty="0" err="1">
                          <a:effectLst/>
                          <a:latin typeface="Arial" charset="0"/>
                          <a:ea typeface="Arial" charset="0"/>
                          <a:cs typeface="Arial" charset="0"/>
                        </a:rPr>
                        <a:t>ребенка</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ru-RU" sz="1600" dirty="0">
                          <a:effectLst/>
                          <a:latin typeface="Arial" charset="0"/>
                          <a:ea typeface="Arial" charset="0"/>
                          <a:cs typeface="Arial" charset="0"/>
                        </a:rPr>
                        <a:t>Слежение за здоровьем взрослого(мамы)</a:t>
                      </a:r>
                    </a:p>
                  </a:txBody>
                  <a:tcPr marL="25577" marR="25577" marT="0" marB="0" anchor="ctr">
                    <a:solidFill>
                      <a:srgbClr val="293955"/>
                    </a:solidFill>
                  </a:tcPr>
                </a:tc>
                <a:tc>
                  <a:txBody>
                    <a:bodyPr/>
                    <a:lstStyle/>
                    <a:p>
                      <a:pPr algn="ctr">
                        <a:spcAft>
                          <a:spcPts val="0"/>
                        </a:spcAft>
                      </a:pPr>
                      <a:r>
                        <a:rPr lang="en-US" sz="1600" dirty="0" err="1">
                          <a:effectLst/>
                          <a:latin typeface="Arial" charset="0"/>
                          <a:ea typeface="Arial" charset="0"/>
                          <a:cs typeface="Arial" charset="0"/>
                        </a:rPr>
                        <a:t>Аналитика</a:t>
                      </a:r>
                      <a:endParaRPr lang="ru-RU" sz="1600" dirty="0">
                        <a:effectLst/>
                        <a:latin typeface="Arial" charset="0"/>
                        <a:ea typeface="Arial" charset="0"/>
                        <a:cs typeface="Arial" charset="0"/>
                      </a:endParaRPr>
                    </a:p>
                    <a:p>
                      <a:pPr algn="ctr">
                        <a:spcAft>
                          <a:spcPts val="0"/>
                        </a:spcAft>
                      </a:pPr>
                      <a:r>
                        <a:rPr lang="en-US" sz="1600" dirty="0" err="1">
                          <a:effectLst/>
                          <a:latin typeface="Arial" charset="0"/>
                          <a:ea typeface="Arial" charset="0"/>
                          <a:cs typeface="Arial" charset="0"/>
                        </a:rPr>
                        <a:t>собранных</a:t>
                      </a:r>
                      <a:r>
                        <a:rPr lang="en-US" sz="1600" dirty="0">
                          <a:effectLst/>
                          <a:latin typeface="Arial" charset="0"/>
                          <a:ea typeface="Arial" charset="0"/>
                          <a:cs typeface="Arial" charset="0"/>
                        </a:rPr>
                        <a:t> </a:t>
                      </a:r>
                      <a:r>
                        <a:rPr lang="en-US" sz="1600" dirty="0" err="1">
                          <a:effectLst/>
                          <a:latin typeface="Arial" charset="0"/>
                          <a:ea typeface="Arial" charset="0"/>
                          <a:cs typeface="Arial" charset="0"/>
                        </a:rPr>
                        <a:t>данных</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ru-RU" sz="1600" dirty="0">
                          <a:effectLst/>
                          <a:latin typeface="Arial" charset="0"/>
                          <a:ea typeface="Arial" charset="0"/>
                          <a:cs typeface="Arial" charset="0"/>
                        </a:rPr>
                        <a:t>Сбор данных с </a:t>
                      </a:r>
                      <a:r>
                        <a:rPr lang="en-US" sz="1600" dirty="0">
                          <a:effectLst/>
                          <a:latin typeface="Arial" charset="0"/>
                          <a:ea typeface="Arial" charset="0"/>
                          <a:cs typeface="Arial" charset="0"/>
                        </a:rPr>
                        <a:t>wearable</a:t>
                      </a:r>
                      <a:r>
                        <a:rPr lang="ru-RU" sz="1600" dirty="0">
                          <a:effectLst/>
                          <a:latin typeface="Arial" charset="0"/>
                          <a:ea typeface="Arial" charset="0"/>
                          <a:cs typeface="Arial" charset="0"/>
                        </a:rPr>
                        <a:t> устройств</a:t>
                      </a:r>
                    </a:p>
                  </a:txBody>
                  <a:tcPr marL="25577" marR="25577" marT="0" marB="0" anchor="ctr">
                    <a:solidFill>
                      <a:srgbClr val="293955"/>
                    </a:solidFill>
                  </a:tcPr>
                </a:tc>
                <a:tc>
                  <a:txBody>
                    <a:bodyPr/>
                    <a:lstStyle/>
                    <a:p>
                      <a:pPr algn="ctr">
                        <a:spcAft>
                          <a:spcPts val="0"/>
                        </a:spcAft>
                      </a:pPr>
                      <a:r>
                        <a:rPr lang="ru-RU" sz="1600" dirty="0">
                          <a:effectLst/>
                          <a:latin typeface="Arial" charset="0"/>
                          <a:ea typeface="Arial" charset="0"/>
                          <a:cs typeface="Arial" charset="0"/>
                        </a:rPr>
                        <a:t>Стабильность работы</a:t>
                      </a:r>
                    </a:p>
                  </a:txBody>
                  <a:tcPr marL="25577" marR="25577" marT="0" marB="0" anchor="ctr">
                    <a:solidFill>
                      <a:srgbClr val="293955"/>
                    </a:solidFill>
                  </a:tcPr>
                </a:tc>
                <a:tc>
                  <a:txBody>
                    <a:bodyPr/>
                    <a:lstStyle/>
                    <a:p>
                      <a:pPr algn="ctr">
                        <a:spcAft>
                          <a:spcPts val="0"/>
                        </a:spcAft>
                      </a:pPr>
                      <a:r>
                        <a:rPr lang="ru-RU" sz="1600" dirty="0">
                          <a:effectLst/>
                          <a:latin typeface="Arial" charset="0"/>
                          <a:ea typeface="Arial" charset="0"/>
                          <a:cs typeface="Arial" charset="0"/>
                        </a:rPr>
                        <a:t>Расписание</a:t>
                      </a:r>
                    </a:p>
                  </a:txBody>
                  <a:tcPr marL="25577" marR="25577" marT="0" marB="0" anchor="ctr">
                    <a:solidFill>
                      <a:srgbClr val="293955"/>
                    </a:solidFill>
                  </a:tcPr>
                </a:tc>
                <a:extLst>
                  <a:ext uri="{0D108BD9-81ED-4DB2-BD59-A6C34878D82A}">
                    <a16:rowId xmlns:a16="http://schemas.microsoft.com/office/drawing/2014/main" val="10000"/>
                  </a:ext>
                </a:extLst>
              </a:tr>
              <a:tr h="702726">
                <a:tc>
                  <a:txBody>
                    <a:bodyPr/>
                    <a:lstStyle/>
                    <a:p>
                      <a:pPr algn="ctr">
                        <a:spcAft>
                          <a:spcPts val="0"/>
                        </a:spcAft>
                      </a:pPr>
                      <a:r>
                        <a:rPr lang="en-US" sz="1600" dirty="0">
                          <a:effectLst/>
                          <a:latin typeface="Arial" charset="0"/>
                          <a:ea typeface="Arial" charset="0"/>
                          <a:cs typeface="Arial" charset="0"/>
                        </a:rPr>
                        <a:t>Health Kit</a:t>
                      </a:r>
                      <a:endParaRPr lang="ru-RU" sz="1600" dirty="0">
                        <a:effectLst/>
                        <a:latin typeface="Arial" charset="0"/>
                        <a:ea typeface="Arial" charset="0"/>
                        <a:cs typeface="Arial" charset="0"/>
                      </a:endParaRPr>
                    </a:p>
                    <a:p>
                      <a:pPr algn="ctr">
                        <a:spcAft>
                          <a:spcPts val="0"/>
                        </a:spcAft>
                      </a:pPr>
                      <a:r>
                        <a:rPr lang="en-US" sz="1600" dirty="0">
                          <a:effectLst/>
                          <a:latin typeface="Arial" charset="0"/>
                          <a:ea typeface="Arial" charset="0"/>
                          <a:cs typeface="Arial" charset="0"/>
                        </a:rPr>
                        <a:t> </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free</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extLst>
                  <a:ext uri="{0D108BD9-81ED-4DB2-BD59-A6C34878D82A}">
                    <a16:rowId xmlns:a16="http://schemas.microsoft.com/office/drawing/2014/main" val="10001"/>
                  </a:ext>
                </a:extLst>
              </a:tr>
              <a:tr h="936969">
                <a:tc>
                  <a:txBody>
                    <a:bodyPr/>
                    <a:lstStyle/>
                    <a:p>
                      <a:pPr algn="ctr">
                        <a:spcAft>
                          <a:spcPts val="0"/>
                        </a:spcAft>
                      </a:pPr>
                      <a:r>
                        <a:rPr lang="ru-RU" sz="1600" dirty="0">
                          <a:effectLst/>
                          <a:latin typeface="Arial" charset="0"/>
                          <a:ea typeface="Arial" charset="0"/>
                          <a:cs typeface="Arial" charset="0"/>
                        </a:rPr>
                        <a:t>Дневник ребенка</a:t>
                      </a: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free</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extLst>
                  <a:ext uri="{0D108BD9-81ED-4DB2-BD59-A6C34878D82A}">
                    <a16:rowId xmlns:a16="http://schemas.microsoft.com/office/drawing/2014/main" val="10002"/>
                  </a:ext>
                </a:extLst>
              </a:tr>
              <a:tr h="702726">
                <a:tc>
                  <a:txBody>
                    <a:bodyPr/>
                    <a:lstStyle/>
                    <a:p>
                      <a:pPr algn="ctr">
                        <a:spcAft>
                          <a:spcPts val="0"/>
                        </a:spcAft>
                      </a:pPr>
                      <a:r>
                        <a:rPr lang="ru-RU" sz="1600" dirty="0">
                          <a:effectLst/>
                          <a:latin typeface="Arial" charset="0"/>
                          <a:ea typeface="Arial" charset="0"/>
                          <a:cs typeface="Arial" charset="0"/>
                        </a:rPr>
                        <a:t>Бейби Коннект</a:t>
                      </a: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159 Android / 379 IOS</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ru-RU" sz="1600">
                          <a:effectLst/>
                          <a:latin typeface="Arial" charset="0"/>
                          <a:ea typeface="Arial" charset="0"/>
                          <a:cs typeface="Arial" charset="0"/>
                        </a:rPr>
                        <a:t>+</a:t>
                      </a:r>
                    </a:p>
                  </a:txBody>
                  <a:tcPr marL="25577" marR="25577" marT="0" marB="0" anchor="ctr"/>
                </a:tc>
                <a:tc>
                  <a:txBody>
                    <a:bodyPr/>
                    <a:lstStyle/>
                    <a:p>
                      <a:pPr algn="ctr">
                        <a:spcAft>
                          <a:spcPts val="0"/>
                        </a:spcAft>
                      </a:pPr>
                      <a:r>
                        <a:rPr lang="ru-RU" sz="1600">
                          <a:effectLst/>
                          <a:latin typeface="Arial" charset="0"/>
                          <a:ea typeface="Arial" charset="0"/>
                          <a:cs typeface="Arial" charset="0"/>
                        </a:rPr>
                        <a:t>+</a:t>
                      </a:r>
                    </a:p>
                  </a:txBody>
                  <a:tcPr marL="25577" marR="25577" marT="0" marB="0" anchor="ctr"/>
                </a:tc>
                <a:extLst>
                  <a:ext uri="{0D108BD9-81ED-4DB2-BD59-A6C34878D82A}">
                    <a16:rowId xmlns:a16="http://schemas.microsoft.com/office/drawing/2014/main" val="10003"/>
                  </a:ext>
                </a:extLst>
              </a:tr>
              <a:tr h="702726">
                <a:tc>
                  <a:txBody>
                    <a:bodyPr/>
                    <a:lstStyle/>
                    <a:p>
                      <a:pPr algn="ctr">
                        <a:spcAft>
                          <a:spcPts val="0"/>
                        </a:spcAft>
                      </a:pPr>
                      <a:r>
                        <a:rPr lang="en-US" sz="1600" dirty="0" err="1">
                          <a:effectLst/>
                          <a:latin typeface="Arial" charset="0"/>
                          <a:ea typeface="Arial" charset="0"/>
                          <a:cs typeface="Arial" charset="0"/>
                        </a:rPr>
                        <a:t>Я</a:t>
                      </a:r>
                      <a:r>
                        <a:rPr lang="en-US" sz="1600" dirty="0">
                          <a:effectLst/>
                          <a:latin typeface="Arial" charset="0"/>
                          <a:ea typeface="Arial" charset="0"/>
                          <a:cs typeface="Arial" charset="0"/>
                        </a:rPr>
                        <a:t> родился</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149</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extLst>
                  <a:ext uri="{0D108BD9-81ED-4DB2-BD59-A6C34878D82A}">
                    <a16:rowId xmlns:a16="http://schemas.microsoft.com/office/drawing/2014/main" val="10004"/>
                  </a:ext>
                </a:extLst>
              </a:tr>
              <a:tr h="702726">
                <a:tc>
                  <a:txBody>
                    <a:bodyPr/>
                    <a:lstStyle/>
                    <a:p>
                      <a:pPr algn="ctr">
                        <a:spcAft>
                          <a:spcPts val="0"/>
                        </a:spcAft>
                      </a:pPr>
                      <a:r>
                        <a:rPr lang="en-US" sz="1600" dirty="0">
                          <a:effectLst/>
                          <a:latin typeface="Arial" charset="0"/>
                          <a:ea typeface="Arial" charset="0"/>
                          <a:cs typeface="Arial" charset="0"/>
                        </a:rPr>
                        <a:t>FirstYear</a:t>
                      </a:r>
                      <a:endParaRPr lang="ru-RU" sz="1600" dirty="0">
                        <a:effectLst/>
                        <a:latin typeface="Arial" charset="0"/>
                        <a:ea typeface="Arial" charset="0"/>
                        <a:cs typeface="Arial" charset="0"/>
                      </a:endParaRPr>
                    </a:p>
                    <a:p>
                      <a:pPr algn="ctr">
                        <a:spcAft>
                          <a:spcPts val="0"/>
                        </a:spcAft>
                      </a:pPr>
                      <a:r>
                        <a:rPr lang="en-US" sz="1600" dirty="0">
                          <a:effectLst/>
                          <a:latin typeface="Arial" charset="0"/>
                          <a:ea typeface="Arial" charset="0"/>
                          <a:cs typeface="Arial" charset="0"/>
                        </a:rPr>
                        <a:t> </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free</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extLst>
                  <a:ext uri="{0D108BD9-81ED-4DB2-BD59-A6C34878D82A}">
                    <a16:rowId xmlns:a16="http://schemas.microsoft.com/office/drawing/2014/main" val="10005"/>
                  </a:ext>
                </a:extLst>
              </a:tr>
              <a:tr h="234242">
                <a:tc>
                  <a:txBody>
                    <a:bodyPr/>
                    <a:lstStyle/>
                    <a:p>
                      <a:pPr algn="ctr">
                        <a:spcAft>
                          <a:spcPts val="0"/>
                        </a:spcAft>
                      </a:pPr>
                      <a:r>
                        <a:rPr lang="en-US" sz="1600" dirty="0">
                          <a:effectLst/>
                          <a:latin typeface="Arial" charset="0"/>
                          <a:ea typeface="Arial" charset="0"/>
                          <a:cs typeface="Arial" charset="0"/>
                        </a:rPr>
                        <a:t>Mi Fit</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free</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extLst>
                  <a:ext uri="{0D108BD9-81ED-4DB2-BD59-A6C34878D82A}">
                    <a16:rowId xmlns:a16="http://schemas.microsoft.com/office/drawing/2014/main" val="10006"/>
                  </a:ext>
                </a:extLst>
              </a:tr>
              <a:tr h="468484">
                <a:tc>
                  <a:txBody>
                    <a:bodyPr/>
                    <a:lstStyle/>
                    <a:p>
                      <a:pPr algn="ctr">
                        <a:spcAft>
                          <a:spcPts val="0"/>
                        </a:spcAft>
                      </a:pPr>
                      <a:r>
                        <a:rPr lang="en-US" sz="1600" dirty="0">
                          <a:effectLst/>
                          <a:latin typeface="Arial" charset="0"/>
                          <a:ea typeface="Arial" charset="0"/>
                          <a:cs typeface="Arial" charset="0"/>
                        </a:rPr>
                        <a:t>ВКР</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ru-RU" sz="1600" dirty="0">
                          <a:effectLst/>
                          <a:latin typeface="Arial" charset="0"/>
                          <a:ea typeface="Arial" charset="0"/>
                          <a:cs typeface="Arial" charset="0"/>
                        </a:rPr>
                        <a:t>бесценно</a:t>
                      </a:r>
                    </a:p>
                  </a:txBody>
                  <a:tcPr marL="25577" marR="25577" marT="0" marB="0" anchor="ctr">
                    <a:solidFill>
                      <a:srgbClr val="00B050"/>
                    </a:solidFill>
                  </a:tcPr>
                </a:tc>
                <a:tc>
                  <a:txBody>
                    <a:bodyPr/>
                    <a:lstStyle/>
                    <a:p>
                      <a:pPr algn="ctr">
                        <a:spcAft>
                          <a:spcPts val="0"/>
                        </a:spcAft>
                      </a:pPr>
                      <a:r>
                        <a:rPr lang="en-US" sz="1600" dirty="0">
                          <a:effectLst/>
                          <a:latin typeface="Arial" charset="0"/>
                          <a:ea typeface="Arial" charset="0"/>
                          <a:cs typeface="Arial" charset="0"/>
                        </a:rPr>
                        <a:t>+</a:t>
                      </a:r>
                      <a:endParaRPr lang="ru-RU" sz="1600" dirty="0">
                        <a:effectLst/>
                        <a:latin typeface="Arial" charset="0"/>
                        <a:ea typeface="Arial" charset="0"/>
                        <a:cs typeface="Arial" charset="0"/>
                      </a:endParaRPr>
                    </a:p>
                  </a:txBody>
                  <a:tcPr marL="25577" marR="25577" marT="0" marB="0" anchor="ctr">
                    <a:solidFill>
                      <a:srgbClr val="00B050"/>
                    </a:solidFill>
                  </a:tcP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solidFill>
                      <a:srgbClr val="00B050"/>
                    </a:solidFill>
                  </a:tcPr>
                </a:tc>
                <a:tc>
                  <a:txBody>
                    <a:bodyPr/>
                    <a:lstStyle/>
                    <a:p>
                      <a:pPr algn="ctr">
                        <a:spcAft>
                          <a:spcPts val="0"/>
                        </a:spcAft>
                      </a:pPr>
                      <a:r>
                        <a:rPr lang="en-US" sz="1600" dirty="0">
                          <a:effectLst/>
                          <a:latin typeface="Arial" charset="0"/>
                          <a:ea typeface="Arial" charset="0"/>
                          <a:cs typeface="Arial" charset="0"/>
                        </a:rPr>
                        <a:t>+</a:t>
                      </a:r>
                      <a:endParaRPr lang="ru-RU" sz="1600" dirty="0">
                        <a:effectLst/>
                        <a:latin typeface="Arial" charset="0"/>
                        <a:ea typeface="Arial" charset="0"/>
                        <a:cs typeface="Arial" charset="0"/>
                      </a:endParaRPr>
                    </a:p>
                  </a:txBody>
                  <a:tcPr marL="25577" marR="25577" marT="0" marB="0" anchor="ctr">
                    <a:solidFill>
                      <a:srgbClr val="00B050"/>
                    </a:solidFill>
                  </a:tcPr>
                </a:tc>
                <a:tc>
                  <a:txBody>
                    <a:bodyPr/>
                    <a:lstStyle/>
                    <a:p>
                      <a:pPr algn="ctr">
                        <a:spcAft>
                          <a:spcPts val="0"/>
                        </a:spcAft>
                      </a:pPr>
                      <a:r>
                        <a:rPr lang="en-US" sz="1600" dirty="0">
                          <a:effectLst/>
                          <a:latin typeface="Arial" charset="0"/>
                          <a:ea typeface="Arial" charset="0"/>
                          <a:cs typeface="Arial" charset="0"/>
                        </a:rPr>
                        <a:t>+</a:t>
                      </a:r>
                      <a:endParaRPr lang="ru-RU" sz="1600" dirty="0">
                        <a:effectLst/>
                        <a:latin typeface="Arial" charset="0"/>
                        <a:ea typeface="Arial" charset="0"/>
                        <a:cs typeface="Arial" charset="0"/>
                      </a:endParaRPr>
                    </a:p>
                  </a:txBody>
                  <a:tcPr marL="25577" marR="25577" marT="0" marB="0" anchor="ctr">
                    <a:solidFill>
                      <a:srgbClr val="00B050"/>
                    </a:solidFill>
                  </a:tcPr>
                </a:tc>
                <a:tc>
                  <a:txBody>
                    <a:bodyPr/>
                    <a:lstStyle/>
                    <a:p>
                      <a:pPr algn="ctr">
                        <a:spcAft>
                          <a:spcPts val="0"/>
                        </a:spcAft>
                      </a:pPr>
                      <a:r>
                        <a:rPr lang="en-US" sz="1600" dirty="0">
                          <a:effectLst/>
                          <a:latin typeface="Arial" charset="0"/>
                          <a:ea typeface="Arial" charset="0"/>
                          <a:cs typeface="Arial" charset="0"/>
                        </a:rPr>
                        <a:t>+</a:t>
                      </a:r>
                      <a:endParaRPr lang="ru-RU" sz="1600" dirty="0">
                        <a:effectLst/>
                        <a:latin typeface="Arial" charset="0"/>
                        <a:ea typeface="Arial" charset="0"/>
                        <a:cs typeface="Arial" charset="0"/>
                      </a:endParaRPr>
                    </a:p>
                  </a:txBody>
                  <a:tcPr marL="25577" marR="25577" marT="0" marB="0" anchor="ctr">
                    <a:solidFill>
                      <a:srgbClr val="00B050"/>
                    </a:solidFill>
                  </a:tcPr>
                </a:tc>
                <a:tc>
                  <a:txBody>
                    <a:bodyPr/>
                    <a:lstStyle/>
                    <a:p>
                      <a:pPr algn="ctr">
                        <a:spcAft>
                          <a:spcPts val="0"/>
                        </a:spcAft>
                      </a:pPr>
                      <a:r>
                        <a:rPr lang="en-US" sz="1600" dirty="0">
                          <a:effectLst/>
                          <a:latin typeface="Arial" charset="0"/>
                          <a:ea typeface="Arial" charset="0"/>
                          <a:cs typeface="Arial" charset="0"/>
                        </a:rPr>
                        <a:t>+</a:t>
                      </a:r>
                      <a:endParaRPr lang="ru-RU" sz="1600" dirty="0">
                        <a:effectLst/>
                        <a:latin typeface="Arial" charset="0"/>
                        <a:ea typeface="Arial" charset="0"/>
                        <a:cs typeface="Arial" charset="0"/>
                      </a:endParaRPr>
                    </a:p>
                  </a:txBody>
                  <a:tcPr marL="25577" marR="25577" marT="0" marB="0" anchor="ctr">
                    <a:solidFill>
                      <a:srgbClr val="00B050"/>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63468234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Анкетирование</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6</a:t>
            </a:fld>
            <a:endParaRPr lang="ru-RU" dirty="0"/>
          </a:p>
        </p:txBody>
      </p:sp>
      <p:pic>
        <p:nvPicPr>
          <p:cNvPr id="9" name="Рисунок 8">
            <a:extLst>
              <a:ext uri="{FF2B5EF4-FFF2-40B4-BE49-F238E27FC236}">
                <a16:creationId xmlns:a16="http://schemas.microsoft.com/office/drawing/2014/main" id="{4E91A2BB-21EA-714B-8A1D-8CC4B0033EC8}"/>
              </a:ext>
            </a:extLst>
          </p:cNvPr>
          <p:cNvPicPr>
            <a:picLocks noChangeAspect="1"/>
          </p:cNvPicPr>
          <p:nvPr/>
        </p:nvPicPr>
        <p:blipFill>
          <a:blip r:embed="rId3"/>
          <a:stretch>
            <a:fillRect/>
          </a:stretch>
        </p:blipFill>
        <p:spPr>
          <a:xfrm>
            <a:off x="10822707" y="169704"/>
            <a:ext cx="1353251" cy="1371600"/>
          </a:xfrm>
          <a:prstGeom prst="rect">
            <a:avLst/>
          </a:prstGeom>
        </p:spPr>
      </p:pic>
      <p:pic>
        <p:nvPicPr>
          <p:cNvPr id="12" name="Рисунок 11">
            <a:extLst>
              <a:ext uri="{FF2B5EF4-FFF2-40B4-BE49-F238E27FC236}">
                <a16:creationId xmlns:a16="http://schemas.microsoft.com/office/drawing/2014/main" id="{7D919EC8-EC65-0A4C-AC45-BF364D943C35}"/>
              </a:ext>
            </a:extLst>
          </p:cNvPr>
          <p:cNvPicPr>
            <a:picLocks noChangeAspect="1"/>
          </p:cNvPicPr>
          <p:nvPr/>
        </p:nvPicPr>
        <p:blipFill rotWithShape="1">
          <a:blip r:embed="rId4"/>
          <a:srcRect t="6604"/>
          <a:stretch/>
        </p:blipFill>
        <p:spPr>
          <a:xfrm>
            <a:off x="801451" y="2561710"/>
            <a:ext cx="5754332" cy="2465503"/>
          </a:xfrm>
          <a:prstGeom prst="rect">
            <a:avLst/>
          </a:prstGeom>
        </p:spPr>
      </p:pic>
      <p:pic>
        <p:nvPicPr>
          <p:cNvPr id="13" name="Рисунок 12">
            <a:extLst>
              <a:ext uri="{FF2B5EF4-FFF2-40B4-BE49-F238E27FC236}">
                <a16:creationId xmlns:a16="http://schemas.microsoft.com/office/drawing/2014/main" id="{56683DBE-EEDA-BE43-8066-384A703DAE6B}"/>
              </a:ext>
            </a:extLst>
          </p:cNvPr>
          <p:cNvPicPr>
            <a:picLocks noChangeAspect="1"/>
          </p:cNvPicPr>
          <p:nvPr/>
        </p:nvPicPr>
        <p:blipFill>
          <a:blip r:embed="rId5"/>
          <a:stretch>
            <a:fillRect/>
          </a:stretch>
        </p:blipFill>
        <p:spPr>
          <a:xfrm>
            <a:off x="6311798" y="2783432"/>
            <a:ext cx="6641949" cy="2243781"/>
          </a:xfrm>
          <a:prstGeom prst="rect">
            <a:avLst/>
          </a:prstGeom>
        </p:spPr>
      </p:pic>
      <p:sp>
        <p:nvSpPr>
          <p:cNvPr id="14" name="TextBox 13">
            <a:extLst>
              <a:ext uri="{FF2B5EF4-FFF2-40B4-BE49-F238E27FC236}">
                <a16:creationId xmlns:a16="http://schemas.microsoft.com/office/drawing/2014/main" id="{BBF520B2-8B9B-7C40-8755-59C3E536A127}"/>
              </a:ext>
            </a:extLst>
          </p:cNvPr>
          <p:cNvSpPr txBox="1"/>
          <p:nvPr/>
        </p:nvSpPr>
        <p:spPr>
          <a:xfrm>
            <a:off x="1060010" y="1859812"/>
            <a:ext cx="1486304" cy="492443"/>
          </a:xfrm>
          <a:prstGeom prst="rect">
            <a:avLst/>
          </a:prstGeom>
          <a:noFill/>
        </p:spPr>
        <p:txBody>
          <a:bodyPr wrap="none" rtlCol="0">
            <a:spAutoFit/>
          </a:bodyPr>
          <a:lstStyle/>
          <a:p>
            <a:r>
              <a:rPr lang="ru-RU" sz="2600" dirty="0">
                <a:latin typeface="Arial" panose="020B0604020202020204" pitchFamily="34" charset="0"/>
                <a:cs typeface="Arial" panose="020B0604020202020204" pitchFamily="34" charset="0"/>
              </a:rPr>
              <a:t>Ребенок</a:t>
            </a:r>
          </a:p>
        </p:txBody>
      </p:sp>
      <p:sp>
        <p:nvSpPr>
          <p:cNvPr id="15" name="TextBox 14">
            <a:extLst>
              <a:ext uri="{FF2B5EF4-FFF2-40B4-BE49-F238E27FC236}">
                <a16:creationId xmlns:a16="http://schemas.microsoft.com/office/drawing/2014/main" id="{B529D3B4-ACB0-854B-9B7D-0A58B714C50B}"/>
              </a:ext>
            </a:extLst>
          </p:cNvPr>
          <p:cNvSpPr txBox="1"/>
          <p:nvPr/>
        </p:nvSpPr>
        <p:spPr>
          <a:xfrm>
            <a:off x="6815722" y="1945468"/>
            <a:ext cx="2505814" cy="492443"/>
          </a:xfrm>
          <a:prstGeom prst="rect">
            <a:avLst/>
          </a:prstGeom>
          <a:noFill/>
        </p:spPr>
        <p:txBody>
          <a:bodyPr wrap="none" rtlCol="0">
            <a:spAutoFit/>
          </a:bodyPr>
          <a:lstStyle/>
          <a:p>
            <a:r>
              <a:rPr lang="ru-RU" sz="2600" dirty="0">
                <a:latin typeface="Arial" panose="020B0604020202020204" pitchFamily="34" charset="0"/>
                <a:cs typeface="Arial" panose="020B0604020202020204" pitchFamily="34" charset="0"/>
              </a:rPr>
              <a:t>Молодая мама</a:t>
            </a:r>
          </a:p>
        </p:txBody>
      </p:sp>
      <p:pic>
        <p:nvPicPr>
          <p:cNvPr id="16" name="Рисунок 15">
            <a:extLst>
              <a:ext uri="{FF2B5EF4-FFF2-40B4-BE49-F238E27FC236}">
                <a16:creationId xmlns:a16="http://schemas.microsoft.com/office/drawing/2014/main" id="{57ECAFF8-0187-D347-9C5C-BB1933BB21EF}"/>
              </a:ext>
            </a:extLst>
          </p:cNvPr>
          <p:cNvPicPr>
            <a:picLocks noChangeAspect="1"/>
          </p:cNvPicPr>
          <p:nvPr/>
        </p:nvPicPr>
        <p:blipFill>
          <a:blip r:embed="rId6"/>
          <a:stretch>
            <a:fillRect/>
          </a:stretch>
        </p:blipFill>
        <p:spPr>
          <a:xfrm>
            <a:off x="2829522" y="5669419"/>
            <a:ext cx="6739599" cy="2938916"/>
          </a:xfrm>
          <a:prstGeom prst="rect">
            <a:avLst/>
          </a:prstGeom>
        </p:spPr>
      </p:pic>
      <p:sp>
        <p:nvSpPr>
          <p:cNvPr id="17" name="TextBox 16">
            <a:extLst>
              <a:ext uri="{FF2B5EF4-FFF2-40B4-BE49-F238E27FC236}">
                <a16:creationId xmlns:a16="http://schemas.microsoft.com/office/drawing/2014/main" id="{4621B457-455E-C747-9593-909890187D58}"/>
              </a:ext>
            </a:extLst>
          </p:cNvPr>
          <p:cNvSpPr txBox="1"/>
          <p:nvPr/>
        </p:nvSpPr>
        <p:spPr>
          <a:xfrm>
            <a:off x="3364251" y="5331617"/>
            <a:ext cx="5670142" cy="492443"/>
          </a:xfrm>
          <a:prstGeom prst="rect">
            <a:avLst/>
          </a:prstGeom>
          <a:noFill/>
        </p:spPr>
        <p:txBody>
          <a:bodyPr wrap="none" rtlCol="0">
            <a:spAutoFit/>
          </a:bodyPr>
          <a:lstStyle/>
          <a:p>
            <a:r>
              <a:rPr lang="ru-RU" sz="2600" dirty="0">
                <a:latin typeface="Arial" panose="020B0604020202020204" pitchFamily="34" charset="0"/>
                <a:cs typeface="Arial" panose="020B0604020202020204" pitchFamily="34" charset="0"/>
              </a:rPr>
              <a:t>Использование носимых устройств</a:t>
            </a:r>
          </a:p>
        </p:txBody>
      </p:sp>
      <p:pic>
        <p:nvPicPr>
          <p:cNvPr id="3" name="Рисунок 2">
            <a:extLst>
              <a:ext uri="{FF2B5EF4-FFF2-40B4-BE49-F238E27FC236}">
                <a16:creationId xmlns:a16="http://schemas.microsoft.com/office/drawing/2014/main" id="{49AB64B3-6F88-1148-8ABD-9B8E720B3972}"/>
              </a:ext>
            </a:extLst>
          </p:cNvPr>
          <p:cNvPicPr>
            <a:picLocks noChangeAspect="1"/>
          </p:cNvPicPr>
          <p:nvPr/>
        </p:nvPicPr>
        <p:blipFill>
          <a:blip r:embed="rId7"/>
          <a:stretch>
            <a:fillRect/>
          </a:stretch>
        </p:blipFill>
        <p:spPr>
          <a:xfrm>
            <a:off x="7591113" y="341837"/>
            <a:ext cx="2886559" cy="954427"/>
          </a:xfrm>
          <a:prstGeom prst="rect">
            <a:avLst/>
          </a:prstGeom>
        </p:spPr>
      </p:pic>
    </p:spTree>
    <p:extLst>
      <p:ext uri="{BB962C8B-B14F-4D97-AF65-F5344CB8AC3E}">
        <p14:creationId xmlns:p14="http://schemas.microsoft.com/office/powerpoint/2010/main" val="7364442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Функционал приложения</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7</a:t>
            </a:fld>
            <a:endParaRPr lang="ru-RU" dirty="0"/>
          </a:p>
        </p:txBody>
      </p:sp>
      <p:sp>
        <p:nvSpPr>
          <p:cNvPr id="3" name="Прямоугольник 2">
            <a:extLst>
              <a:ext uri="{FF2B5EF4-FFF2-40B4-BE49-F238E27FC236}">
                <a16:creationId xmlns:a16="http://schemas.microsoft.com/office/drawing/2014/main" id="{3A180333-F24B-7949-B7F8-C6EE742FA74A}"/>
              </a:ext>
            </a:extLst>
          </p:cNvPr>
          <p:cNvSpPr/>
          <p:nvPr/>
        </p:nvSpPr>
        <p:spPr>
          <a:xfrm>
            <a:off x="787399" y="1799035"/>
            <a:ext cx="11430001" cy="7879080"/>
          </a:xfrm>
          <a:prstGeom prst="rect">
            <a:avLst/>
          </a:prstGeom>
        </p:spPr>
        <p:txBody>
          <a:bodyPr wrap="square">
            <a:spAutoFit/>
          </a:bodyPr>
          <a:lstStyle/>
          <a:p>
            <a:pPr marL="171450" indent="-171450" algn="just">
              <a:buFont typeface="Arial" charset="0"/>
              <a:buChar char="•"/>
            </a:pPr>
            <a:r>
              <a:rPr lang="ru-RU" sz="2200" dirty="0">
                <a:latin typeface="Arial" panose="020B0604020202020204" pitchFamily="34" charset="0"/>
                <a:cs typeface="Arial" panose="020B0604020202020204" pitchFamily="34" charset="0"/>
              </a:rPr>
              <a:t>Дневник с информацией о ребенке (Управление информацией о здоровье и развитии ребенка в разных категориях):</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Рост и вес</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Питание</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Сон</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Стул</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Симптомы, лекарства, температура, прививки</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Зубы</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Прогулки</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Заметка (Прочее)</a:t>
            </a:r>
          </a:p>
          <a:p>
            <a:pPr marL="171450" indent="-171450" algn="just">
              <a:buFont typeface="Arial" charset="0"/>
              <a:buChar char="•"/>
            </a:pPr>
            <a:r>
              <a:rPr lang="ru-RU" sz="2200" dirty="0">
                <a:latin typeface="Arial" panose="020B0604020202020204" pitchFamily="34" charset="0"/>
                <a:cs typeface="Arial" panose="020B0604020202020204" pitchFamily="34" charset="0"/>
              </a:rPr>
              <a:t>Дневник с информацией о маме  (Управление информацией о самочувствии мамы с помощью носимого устройства)</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Питание мамы</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Сон мамы</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Количество сожженных калорий</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Количество пройденных шагов</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Вес</a:t>
            </a:r>
          </a:p>
          <a:p>
            <a:pPr marL="276225" indent="-276225" algn="just">
              <a:buFont typeface="Arial" charset="0"/>
              <a:buChar char="•"/>
            </a:pPr>
            <a:r>
              <a:rPr lang="ru-RU" sz="2200" dirty="0">
                <a:latin typeface="Arial" panose="020B0604020202020204" pitchFamily="34" charset="0"/>
                <a:cs typeface="Arial" panose="020B0604020202020204" pitchFamily="34" charset="0"/>
              </a:rPr>
              <a:t>Аналитика данных здоровья для отслеживания динамики</a:t>
            </a:r>
          </a:p>
          <a:p>
            <a:pPr marL="276225" indent="-276225" algn="just">
              <a:buFont typeface="Arial" charset="0"/>
              <a:buChar char="•"/>
            </a:pPr>
            <a:r>
              <a:rPr lang="ru-RU" sz="2200" dirty="0">
                <a:latin typeface="Arial" panose="020B0604020202020204" pitchFamily="34" charset="0"/>
                <a:cs typeface="Arial" panose="020B0604020202020204" pitchFamily="34" charset="0"/>
              </a:rPr>
              <a:t>Хранение данных удаленно</a:t>
            </a:r>
          </a:p>
          <a:p>
            <a:pPr marL="276225" indent="-276225" algn="just">
              <a:buFont typeface="Arial" charset="0"/>
              <a:buChar char="•"/>
            </a:pPr>
            <a:r>
              <a:rPr lang="ru-RU" sz="2200" dirty="0">
                <a:latin typeface="Arial" panose="020B0604020202020204" pitchFamily="34" charset="0"/>
                <a:cs typeface="Arial" panose="020B0604020202020204" pitchFamily="34" charset="0"/>
              </a:rPr>
              <a:t>Система оповещений</a:t>
            </a:r>
          </a:p>
          <a:p>
            <a:pPr marL="276225" indent="-276225" algn="just">
              <a:buFont typeface="Arial" charset="0"/>
              <a:buChar char="•"/>
            </a:pPr>
            <a:r>
              <a:rPr lang="ru-RU" sz="2200" dirty="0">
                <a:latin typeface="Arial" panose="020B0604020202020204" pitchFamily="34" charset="0"/>
                <a:cs typeface="Arial" panose="020B0604020202020204" pitchFamily="34" charset="0"/>
              </a:rPr>
              <a:t>Формирование и отправка отчетов на </a:t>
            </a:r>
            <a:r>
              <a:rPr lang="en-US" sz="2200" dirty="0">
                <a:latin typeface="Arial" panose="020B0604020202020204" pitchFamily="34" charset="0"/>
                <a:cs typeface="Arial" panose="020B0604020202020204" pitchFamily="34" charset="0"/>
              </a:rPr>
              <a:t>e-mail</a:t>
            </a:r>
          </a:p>
          <a:p>
            <a:pPr marL="171450" lvl="0" indent="-171450" algn="just">
              <a:buFont typeface="Arial" charset="0"/>
              <a:buChar char="•"/>
            </a:pPr>
            <a:endParaRPr lang="en-US" sz="2200" dirty="0">
              <a:solidFill>
                <a:srgbClr val="003E82"/>
              </a:solidFill>
              <a:latin typeface="Arial" charset="0"/>
              <a:ea typeface="Arial" charset="0"/>
              <a:cs typeface="Arial" charset="0"/>
            </a:endParaRPr>
          </a:p>
          <a:p>
            <a:pPr marL="12700" algn="just">
              <a:spcBef>
                <a:spcPts val="15"/>
              </a:spcBef>
            </a:pPr>
            <a:endParaRPr lang="en-US" sz="2200" spc="-10" dirty="0">
              <a:solidFill>
                <a:srgbClr val="003E82"/>
              </a:solidFill>
              <a:latin typeface="Arial"/>
              <a:cs typeface="Arial"/>
            </a:endParaRPr>
          </a:p>
        </p:txBody>
      </p:sp>
    </p:spTree>
    <p:extLst>
      <p:ext uri="{BB962C8B-B14F-4D97-AF65-F5344CB8AC3E}">
        <p14:creationId xmlns:p14="http://schemas.microsoft.com/office/powerpoint/2010/main" val="261971590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Информационная модель</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3">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8</a:t>
            </a:fld>
            <a:endParaRPr lang="ru-RU" dirty="0"/>
          </a:p>
        </p:txBody>
      </p:sp>
      <p:pic>
        <p:nvPicPr>
          <p:cNvPr id="18" name="Рисунок 17">
            <a:extLst>
              <a:ext uri="{FF2B5EF4-FFF2-40B4-BE49-F238E27FC236}">
                <a16:creationId xmlns:a16="http://schemas.microsoft.com/office/drawing/2014/main" id="{DFE791F2-44E0-E241-A5D8-E9E283A8020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897469" y="2539293"/>
            <a:ext cx="9552047" cy="5442333"/>
          </a:xfrm>
          <a:prstGeom prst="rect">
            <a:avLst/>
          </a:prstGeom>
          <a:noFill/>
          <a:ln>
            <a:noFill/>
          </a:ln>
        </p:spPr>
      </p:pic>
      <p:pic>
        <p:nvPicPr>
          <p:cNvPr id="5" name="Рисунок 4">
            <a:extLst>
              <a:ext uri="{FF2B5EF4-FFF2-40B4-BE49-F238E27FC236}">
                <a16:creationId xmlns:a16="http://schemas.microsoft.com/office/drawing/2014/main" id="{31CBD86C-BB41-8149-8C51-821449B58206}"/>
              </a:ext>
            </a:extLst>
          </p:cNvPr>
          <p:cNvPicPr>
            <a:picLocks noChangeAspect="1"/>
          </p:cNvPicPr>
          <p:nvPr/>
        </p:nvPicPr>
        <p:blipFill rotWithShape="1">
          <a:blip r:embed="rId5"/>
          <a:srcRect l="25740" t="52818" r="21958" b="10680"/>
          <a:stretch/>
        </p:blipFill>
        <p:spPr>
          <a:xfrm>
            <a:off x="8494686" y="2720944"/>
            <a:ext cx="2954830" cy="1031081"/>
          </a:xfrm>
          <a:prstGeom prst="rect">
            <a:avLst/>
          </a:prstGeom>
        </p:spPr>
      </p:pic>
    </p:spTree>
    <p:extLst>
      <p:ext uri="{BB962C8B-B14F-4D97-AF65-F5344CB8AC3E}">
        <p14:creationId xmlns:p14="http://schemas.microsoft.com/office/powerpoint/2010/main" val="7513390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Модули приложения</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3">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9</a:t>
            </a:fld>
            <a:endParaRPr lang="ru-RU" dirty="0"/>
          </a:p>
        </p:txBody>
      </p:sp>
      <p:pic>
        <p:nvPicPr>
          <p:cNvPr id="11" name="Рисунок 10" descr="arch_android копия копия">
            <a:extLst>
              <a:ext uri="{FF2B5EF4-FFF2-40B4-BE49-F238E27FC236}">
                <a16:creationId xmlns:a16="http://schemas.microsoft.com/office/drawing/2014/main" id="{EF0C9ACC-89BF-8D49-8864-35F19415197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625531" y="2053791"/>
            <a:ext cx="9533248" cy="6473728"/>
          </a:xfrm>
          <a:prstGeom prst="rect">
            <a:avLst/>
          </a:prstGeom>
          <a:noFill/>
          <a:ln>
            <a:noFill/>
          </a:ln>
        </p:spPr>
      </p:pic>
      <p:pic>
        <p:nvPicPr>
          <p:cNvPr id="8" name="Рисунок 7">
            <a:extLst>
              <a:ext uri="{FF2B5EF4-FFF2-40B4-BE49-F238E27FC236}">
                <a16:creationId xmlns:a16="http://schemas.microsoft.com/office/drawing/2014/main" id="{52DEEE91-00AD-2C43-B3A9-ABA774C4A6AE}"/>
              </a:ext>
            </a:extLst>
          </p:cNvPr>
          <p:cNvPicPr>
            <a:picLocks noChangeAspect="1"/>
          </p:cNvPicPr>
          <p:nvPr/>
        </p:nvPicPr>
        <p:blipFill>
          <a:blip r:embed="rId5"/>
          <a:stretch>
            <a:fillRect/>
          </a:stretch>
        </p:blipFill>
        <p:spPr>
          <a:xfrm>
            <a:off x="10055327" y="3512655"/>
            <a:ext cx="1778000" cy="1778000"/>
          </a:xfrm>
          <a:prstGeom prst="rect">
            <a:avLst/>
          </a:prstGeom>
        </p:spPr>
      </p:pic>
      <p:cxnSp>
        <p:nvCxnSpPr>
          <p:cNvPr id="4" name="Прямая соединительная линия 3">
            <a:extLst>
              <a:ext uri="{FF2B5EF4-FFF2-40B4-BE49-F238E27FC236}">
                <a16:creationId xmlns:a16="http://schemas.microsoft.com/office/drawing/2014/main" id="{519EC973-966B-BF42-A648-072475A7AA8D}"/>
              </a:ext>
            </a:extLst>
          </p:cNvPr>
          <p:cNvCxnSpPr>
            <a:endCxn id="8" idx="1"/>
          </p:cNvCxnSpPr>
          <p:nvPr/>
        </p:nvCxnSpPr>
        <p:spPr>
          <a:xfrm>
            <a:off x="9128502" y="4401655"/>
            <a:ext cx="926825" cy="0"/>
          </a:xfrm>
          <a:prstGeom prst="line">
            <a:avLst/>
          </a:prstGeom>
          <a:ln w="9525" cap="flat" cmpd="sng" algn="ctr">
            <a:solidFill>
              <a:srgbClr val="C8EBF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68342422"/>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196</TotalTime>
  <Words>1768</Words>
  <Application>Microsoft Macintosh PowerPoint</Application>
  <PresentationFormat>Произвольный</PresentationFormat>
  <Paragraphs>214</Paragraphs>
  <Slides>15</Slides>
  <Notes>6</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15</vt:i4>
      </vt:variant>
    </vt:vector>
  </HeadingPairs>
  <TitlesOfParts>
    <vt:vector size="24" baseType="lpstr">
      <vt:lpstr>Arial</vt:lpstr>
      <vt:lpstr>Arial Narrow</vt:lpstr>
      <vt:lpstr>Calibri</vt:lpstr>
      <vt:lpstr>Helvetica</vt:lpstr>
      <vt:lpstr>Helvetica Light</vt:lpstr>
      <vt:lpstr>Helvetica Neue</vt:lpstr>
      <vt:lpstr>Times New Roman</vt:lpstr>
      <vt:lpstr>yandex-sans</vt:lpstr>
      <vt:lpstr>White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cp:lastModifiedBy>Репина Анастасия Андреевна</cp:lastModifiedBy>
  <cp:revision>33</cp:revision>
  <dcterms:modified xsi:type="dcterms:W3CDTF">2018-05-06T15:24:43Z</dcterms:modified>
</cp:coreProperties>
</file>